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5C831A-CCF5-4391-A2BE-9DF065D37587}" type="doc">
      <dgm:prSet loTypeId="urn:microsoft.com/office/officeart/2005/8/layout/arrow2" loCatId="process" qsTypeId="urn:microsoft.com/office/officeart/2005/8/quickstyle/3d5" qsCatId="3D" csTypeId="urn:microsoft.com/office/officeart/2005/8/colors/colorful3" csCatId="colorful" phldr="1"/>
      <dgm:spPr/>
    </dgm:pt>
    <dgm:pt modelId="{1E3A074B-8EC3-4AC7-ADB8-C53A583CA2D1}">
      <dgm:prSet phldrT="[Text]" custT="1"/>
      <dgm:spPr/>
      <dgm:t>
        <a:bodyPr/>
        <a:lstStyle/>
        <a:p>
          <a:r>
            <a:rPr lang="en-US" sz="2000" smtClean="0"/>
            <a:t>Standards Movement </a:t>
          </a:r>
          <a:endParaRPr lang="en-US" sz="2000" dirty="0"/>
        </a:p>
      </dgm:t>
    </dgm:pt>
    <dgm:pt modelId="{C3E70DF8-D297-401F-A070-1295F4388B0B}" type="parTrans" cxnId="{8C1AFE23-B091-4CE6-8284-0511812F213B}">
      <dgm:prSet/>
      <dgm:spPr/>
      <dgm:t>
        <a:bodyPr/>
        <a:lstStyle/>
        <a:p>
          <a:endParaRPr lang="en-US" sz="2400"/>
        </a:p>
      </dgm:t>
    </dgm:pt>
    <dgm:pt modelId="{13D421C7-F834-4141-85ED-0207D610A128}" type="sibTrans" cxnId="{8C1AFE23-B091-4CE6-8284-0511812F213B}">
      <dgm:prSet/>
      <dgm:spPr/>
      <dgm:t>
        <a:bodyPr/>
        <a:lstStyle/>
        <a:p>
          <a:endParaRPr lang="en-US" sz="2400"/>
        </a:p>
      </dgm:t>
    </dgm:pt>
    <dgm:pt modelId="{C7CCB8C4-BA8F-435B-96D2-651E5BBEE204}">
      <dgm:prSet phldrT="[Text]" custT="1"/>
      <dgm:spPr/>
      <dgm:t>
        <a:bodyPr/>
        <a:lstStyle/>
        <a:p>
          <a:r>
            <a:rPr lang="en-US" sz="2000" smtClean="0"/>
            <a:t>Raising the Expectations Bar</a:t>
          </a:r>
          <a:endParaRPr lang="en-US" sz="2000" dirty="0"/>
        </a:p>
      </dgm:t>
    </dgm:pt>
    <dgm:pt modelId="{AD18367E-C5DB-45A4-A27B-B15954C86D0F}" type="parTrans" cxnId="{679C1D1A-14EB-43D6-A6EB-15DB434BD9E3}">
      <dgm:prSet/>
      <dgm:spPr/>
      <dgm:t>
        <a:bodyPr/>
        <a:lstStyle/>
        <a:p>
          <a:endParaRPr lang="en-US" sz="2400"/>
        </a:p>
      </dgm:t>
    </dgm:pt>
    <dgm:pt modelId="{7D6A4EA2-7BAB-433A-B969-4D95C96F0274}" type="sibTrans" cxnId="{679C1D1A-14EB-43D6-A6EB-15DB434BD9E3}">
      <dgm:prSet/>
      <dgm:spPr/>
      <dgm:t>
        <a:bodyPr/>
        <a:lstStyle/>
        <a:p>
          <a:endParaRPr lang="en-US" sz="2400"/>
        </a:p>
      </dgm:t>
    </dgm:pt>
    <dgm:pt modelId="{902490D8-BFA0-44DD-A937-5DE3CDF32DD3}">
      <dgm:prSet custT="1"/>
      <dgm:spPr/>
      <dgm:t>
        <a:bodyPr/>
        <a:lstStyle/>
        <a:p>
          <a:r>
            <a:rPr lang="en-US" sz="2000" dirty="0" smtClean="0"/>
            <a:t>College Readiness for All</a:t>
          </a:r>
        </a:p>
      </dgm:t>
    </dgm:pt>
    <dgm:pt modelId="{735DCA15-D256-4EAD-BDAD-07D185D93654}" type="parTrans" cxnId="{6E1B792B-E991-4F14-BFD8-334B3BC4A1F3}">
      <dgm:prSet/>
      <dgm:spPr/>
      <dgm:t>
        <a:bodyPr/>
        <a:lstStyle/>
        <a:p>
          <a:endParaRPr lang="en-US"/>
        </a:p>
      </dgm:t>
    </dgm:pt>
    <dgm:pt modelId="{CCC240CB-491C-43E1-9CD9-F28F987FDEB3}" type="sibTrans" cxnId="{6E1B792B-E991-4F14-BFD8-334B3BC4A1F3}">
      <dgm:prSet/>
      <dgm:spPr/>
      <dgm:t>
        <a:bodyPr/>
        <a:lstStyle/>
        <a:p>
          <a:endParaRPr lang="en-US"/>
        </a:p>
      </dgm:t>
    </dgm:pt>
    <dgm:pt modelId="{7D5C50B3-CCE9-4A04-8B3A-29DDA72FA610}">
      <dgm:prSet custT="1"/>
      <dgm:spPr/>
      <dgm:t>
        <a:bodyPr/>
        <a:lstStyle/>
        <a:p>
          <a:r>
            <a:rPr lang="en-US" sz="2000" dirty="0" smtClean="0"/>
            <a:t>School-Based Accountability- NCLB and High Stakes Testing</a:t>
          </a:r>
        </a:p>
      </dgm:t>
    </dgm:pt>
    <dgm:pt modelId="{249B3CB9-0F4B-45FB-84B0-21141E7465AE}" type="parTrans" cxnId="{0F55BF4B-E500-471E-8615-05F0095A204A}">
      <dgm:prSet/>
      <dgm:spPr/>
      <dgm:t>
        <a:bodyPr/>
        <a:lstStyle/>
        <a:p>
          <a:endParaRPr lang="en-US"/>
        </a:p>
      </dgm:t>
    </dgm:pt>
    <dgm:pt modelId="{5F6CFE7F-2FBE-4485-B3C0-31488A895641}" type="sibTrans" cxnId="{0F55BF4B-E500-471E-8615-05F0095A204A}">
      <dgm:prSet/>
      <dgm:spPr/>
      <dgm:t>
        <a:bodyPr/>
        <a:lstStyle/>
        <a:p>
          <a:endParaRPr lang="en-US"/>
        </a:p>
      </dgm:t>
    </dgm:pt>
    <dgm:pt modelId="{B9B20936-397E-449E-8D7F-7E11FC29333B}">
      <dgm:prSet custT="1"/>
      <dgm:spPr/>
      <dgm:t>
        <a:bodyPr/>
        <a:lstStyle/>
        <a:p>
          <a:r>
            <a:rPr lang="en-US" sz="2000" dirty="0" smtClean="0"/>
            <a:t>Address the “Achievement Gap” </a:t>
          </a:r>
        </a:p>
      </dgm:t>
    </dgm:pt>
    <dgm:pt modelId="{5CA47856-D460-421D-811F-E222B37B3AD9}" type="parTrans" cxnId="{B78C6AD9-0904-4CE0-B7FB-BA850E31144C}">
      <dgm:prSet/>
      <dgm:spPr/>
      <dgm:t>
        <a:bodyPr/>
        <a:lstStyle/>
        <a:p>
          <a:endParaRPr lang="en-US"/>
        </a:p>
      </dgm:t>
    </dgm:pt>
    <dgm:pt modelId="{6B0FAF84-A1CC-497F-BC9D-9727450DDB58}" type="sibTrans" cxnId="{B78C6AD9-0904-4CE0-B7FB-BA850E31144C}">
      <dgm:prSet/>
      <dgm:spPr/>
      <dgm:t>
        <a:bodyPr/>
        <a:lstStyle/>
        <a:p>
          <a:endParaRPr lang="en-US"/>
        </a:p>
      </dgm:t>
    </dgm:pt>
    <dgm:pt modelId="{2A12C4AB-2B80-41E1-9B1D-D3A7BA0EB64C}">
      <dgm:prSet custT="1"/>
      <dgm:spPr/>
      <dgm:t>
        <a:bodyPr/>
        <a:lstStyle/>
        <a:p>
          <a:endParaRPr lang="en-US" sz="2000" dirty="0" smtClean="0"/>
        </a:p>
      </dgm:t>
    </dgm:pt>
    <dgm:pt modelId="{E1F2EA27-CE44-45E2-82BF-09E629509AAA}" type="parTrans" cxnId="{D822BE82-44D0-490C-9C99-C6D301E19D79}">
      <dgm:prSet/>
      <dgm:spPr/>
      <dgm:t>
        <a:bodyPr/>
        <a:lstStyle/>
        <a:p>
          <a:endParaRPr lang="en-US"/>
        </a:p>
      </dgm:t>
    </dgm:pt>
    <dgm:pt modelId="{53107EED-D696-4329-9C69-A602AE3BBB35}" type="sibTrans" cxnId="{D822BE82-44D0-490C-9C99-C6D301E19D79}">
      <dgm:prSet/>
      <dgm:spPr/>
      <dgm:t>
        <a:bodyPr/>
        <a:lstStyle/>
        <a:p>
          <a:endParaRPr lang="en-US"/>
        </a:p>
      </dgm:t>
    </dgm:pt>
    <dgm:pt modelId="{E220828C-C958-4FCF-B52F-02D7F5D17607}" type="pres">
      <dgm:prSet presAssocID="{455C831A-CCF5-4391-A2BE-9DF065D37587}" presName="arrowDiagram" presStyleCnt="0">
        <dgm:presLayoutVars>
          <dgm:chMax val="5"/>
          <dgm:dir/>
          <dgm:resizeHandles val="exact"/>
        </dgm:presLayoutVars>
      </dgm:prSet>
      <dgm:spPr/>
    </dgm:pt>
    <dgm:pt modelId="{82ED47FD-CD8E-4EC8-A7E3-BF3AC4BC5C1A}" type="pres">
      <dgm:prSet presAssocID="{455C831A-CCF5-4391-A2BE-9DF065D37587}" presName="arrow" presStyleLbl="bgShp" presStyleIdx="0" presStyleCnt="1" custScaleX="86792" custScaleY="86038"/>
      <dgm:spPr/>
    </dgm:pt>
    <dgm:pt modelId="{B02F792D-AC6B-4E8E-B720-092817E396BB}" type="pres">
      <dgm:prSet presAssocID="{455C831A-CCF5-4391-A2BE-9DF065D37587}" presName="arrowDiagram5" presStyleCnt="0"/>
      <dgm:spPr/>
    </dgm:pt>
    <dgm:pt modelId="{7E58B880-896E-4FD0-9431-BB1F541ED0E2}" type="pres">
      <dgm:prSet presAssocID="{1E3A074B-8EC3-4AC7-ADB8-C53A583CA2D1}" presName="bullet5a" presStyleLbl="node1" presStyleIdx="0" presStyleCnt="5"/>
      <dgm:spPr/>
    </dgm:pt>
    <dgm:pt modelId="{E7CCEE63-AC64-49D4-9A24-416B08811FD2}" type="pres">
      <dgm:prSet presAssocID="{1E3A074B-8EC3-4AC7-ADB8-C53A583CA2D1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A250C4-8005-4963-8460-7C81F19C954F}" type="pres">
      <dgm:prSet presAssocID="{C7CCB8C4-BA8F-435B-96D2-651E5BBEE204}" presName="bullet5b" presStyleLbl="node1" presStyleIdx="1" presStyleCnt="5"/>
      <dgm:spPr/>
    </dgm:pt>
    <dgm:pt modelId="{18D256A1-1D17-4F95-AE00-4416859CDCCA}" type="pres">
      <dgm:prSet presAssocID="{C7CCB8C4-BA8F-435B-96D2-651E5BBEE204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FC180-A988-4ACF-B89B-815BF950C730}" type="pres">
      <dgm:prSet presAssocID="{902490D8-BFA0-44DD-A937-5DE3CDF32DD3}" presName="bullet5c" presStyleLbl="node1" presStyleIdx="2" presStyleCnt="5"/>
      <dgm:spPr/>
    </dgm:pt>
    <dgm:pt modelId="{B4F5BCDC-F8A0-4095-80D6-9216DA777935}" type="pres">
      <dgm:prSet presAssocID="{902490D8-BFA0-44DD-A937-5DE3CDF32DD3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A2EDA4-CD0D-4454-86D4-898F6D41A9B3}" type="pres">
      <dgm:prSet presAssocID="{7D5C50B3-CCE9-4A04-8B3A-29DDA72FA610}" presName="bullet5d" presStyleLbl="node1" presStyleIdx="3" presStyleCnt="5"/>
      <dgm:spPr/>
    </dgm:pt>
    <dgm:pt modelId="{97471E3D-F83D-491E-9A03-A37BC003BAE0}" type="pres">
      <dgm:prSet presAssocID="{7D5C50B3-CCE9-4A04-8B3A-29DDA72FA610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9FF554-3B32-47BE-ADC0-5C9C65436A1C}" type="pres">
      <dgm:prSet presAssocID="{B9B20936-397E-449E-8D7F-7E11FC29333B}" presName="bullet5e" presStyleLbl="node1" presStyleIdx="4" presStyleCnt="5"/>
      <dgm:spPr/>
    </dgm:pt>
    <dgm:pt modelId="{23B053D6-CB22-4BF0-82CA-0C3872B314B6}" type="pres">
      <dgm:prSet presAssocID="{B9B20936-397E-449E-8D7F-7E11FC29333B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8C6AD9-0904-4CE0-B7FB-BA850E31144C}" srcId="{455C831A-CCF5-4391-A2BE-9DF065D37587}" destId="{B9B20936-397E-449E-8D7F-7E11FC29333B}" srcOrd="4" destOrd="0" parTransId="{5CA47856-D460-421D-811F-E222B37B3AD9}" sibTransId="{6B0FAF84-A1CC-497F-BC9D-9727450DDB58}"/>
    <dgm:cxn modelId="{D822BE82-44D0-490C-9C99-C6D301E19D79}" srcId="{455C831A-CCF5-4391-A2BE-9DF065D37587}" destId="{2A12C4AB-2B80-41E1-9B1D-D3A7BA0EB64C}" srcOrd="5" destOrd="0" parTransId="{E1F2EA27-CE44-45E2-82BF-09E629509AAA}" sibTransId="{53107EED-D696-4329-9C69-A602AE3BBB35}"/>
    <dgm:cxn modelId="{8C1AFE23-B091-4CE6-8284-0511812F213B}" srcId="{455C831A-CCF5-4391-A2BE-9DF065D37587}" destId="{1E3A074B-8EC3-4AC7-ADB8-C53A583CA2D1}" srcOrd="0" destOrd="0" parTransId="{C3E70DF8-D297-401F-A070-1295F4388B0B}" sibTransId="{13D421C7-F834-4141-85ED-0207D610A128}"/>
    <dgm:cxn modelId="{C89E3133-9152-4FDC-BAFC-5AE06383EE15}" type="presOf" srcId="{7D5C50B3-CCE9-4A04-8B3A-29DDA72FA610}" destId="{97471E3D-F83D-491E-9A03-A37BC003BAE0}" srcOrd="0" destOrd="0" presId="urn:microsoft.com/office/officeart/2005/8/layout/arrow2"/>
    <dgm:cxn modelId="{6E1B792B-E991-4F14-BFD8-334B3BC4A1F3}" srcId="{455C831A-CCF5-4391-A2BE-9DF065D37587}" destId="{902490D8-BFA0-44DD-A937-5DE3CDF32DD3}" srcOrd="2" destOrd="0" parTransId="{735DCA15-D256-4EAD-BDAD-07D185D93654}" sibTransId="{CCC240CB-491C-43E1-9CD9-F28F987FDEB3}"/>
    <dgm:cxn modelId="{0820EE59-E48C-40EF-AF75-8E37E66CE7BB}" type="presOf" srcId="{1E3A074B-8EC3-4AC7-ADB8-C53A583CA2D1}" destId="{E7CCEE63-AC64-49D4-9A24-416B08811FD2}" srcOrd="0" destOrd="0" presId="urn:microsoft.com/office/officeart/2005/8/layout/arrow2"/>
    <dgm:cxn modelId="{065289E6-8345-4458-839D-499F6D005DF5}" type="presOf" srcId="{455C831A-CCF5-4391-A2BE-9DF065D37587}" destId="{E220828C-C958-4FCF-B52F-02D7F5D17607}" srcOrd="0" destOrd="0" presId="urn:microsoft.com/office/officeart/2005/8/layout/arrow2"/>
    <dgm:cxn modelId="{C3108598-B0A4-4ADE-82BB-CB26395ECFC8}" type="presOf" srcId="{902490D8-BFA0-44DD-A937-5DE3CDF32DD3}" destId="{B4F5BCDC-F8A0-4095-80D6-9216DA777935}" srcOrd="0" destOrd="0" presId="urn:microsoft.com/office/officeart/2005/8/layout/arrow2"/>
    <dgm:cxn modelId="{679C1D1A-14EB-43D6-A6EB-15DB434BD9E3}" srcId="{455C831A-CCF5-4391-A2BE-9DF065D37587}" destId="{C7CCB8C4-BA8F-435B-96D2-651E5BBEE204}" srcOrd="1" destOrd="0" parTransId="{AD18367E-C5DB-45A4-A27B-B15954C86D0F}" sibTransId="{7D6A4EA2-7BAB-433A-B969-4D95C96F0274}"/>
    <dgm:cxn modelId="{D76EBA5C-EB77-488F-AB63-992FD52AE71E}" type="presOf" srcId="{C7CCB8C4-BA8F-435B-96D2-651E5BBEE204}" destId="{18D256A1-1D17-4F95-AE00-4416859CDCCA}" srcOrd="0" destOrd="0" presId="urn:microsoft.com/office/officeart/2005/8/layout/arrow2"/>
    <dgm:cxn modelId="{6AF00A9C-B5E1-42DA-9C9C-76F7691CFE38}" type="presOf" srcId="{B9B20936-397E-449E-8D7F-7E11FC29333B}" destId="{23B053D6-CB22-4BF0-82CA-0C3872B314B6}" srcOrd="0" destOrd="0" presId="urn:microsoft.com/office/officeart/2005/8/layout/arrow2"/>
    <dgm:cxn modelId="{0F55BF4B-E500-471E-8615-05F0095A204A}" srcId="{455C831A-CCF5-4391-A2BE-9DF065D37587}" destId="{7D5C50B3-CCE9-4A04-8B3A-29DDA72FA610}" srcOrd="3" destOrd="0" parTransId="{249B3CB9-0F4B-45FB-84B0-21141E7465AE}" sibTransId="{5F6CFE7F-2FBE-4485-B3C0-31488A895641}"/>
    <dgm:cxn modelId="{FF49DDA5-53D5-4371-8C33-1F5CCC0D853B}" type="presParOf" srcId="{E220828C-C958-4FCF-B52F-02D7F5D17607}" destId="{82ED47FD-CD8E-4EC8-A7E3-BF3AC4BC5C1A}" srcOrd="0" destOrd="0" presId="urn:microsoft.com/office/officeart/2005/8/layout/arrow2"/>
    <dgm:cxn modelId="{ADA75FF5-AB20-44BB-B251-34179DB632AB}" type="presParOf" srcId="{E220828C-C958-4FCF-B52F-02D7F5D17607}" destId="{B02F792D-AC6B-4E8E-B720-092817E396BB}" srcOrd="1" destOrd="0" presId="urn:microsoft.com/office/officeart/2005/8/layout/arrow2"/>
    <dgm:cxn modelId="{C9CF8FAD-1BB5-4E76-ABA7-3145B1009F0C}" type="presParOf" srcId="{B02F792D-AC6B-4E8E-B720-092817E396BB}" destId="{7E58B880-896E-4FD0-9431-BB1F541ED0E2}" srcOrd="0" destOrd="0" presId="urn:microsoft.com/office/officeart/2005/8/layout/arrow2"/>
    <dgm:cxn modelId="{5FF7A56A-D72B-4867-8AD3-59775267F76B}" type="presParOf" srcId="{B02F792D-AC6B-4E8E-B720-092817E396BB}" destId="{E7CCEE63-AC64-49D4-9A24-416B08811FD2}" srcOrd="1" destOrd="0" presId="urn:microsoft.com/office/officeart/2005/8/layout/arrow2"/>
    <dgm:cxn modelId="{8A38A055-E20A-4394-8941-FD6EC3722950}" type="presParOf" srcId="{B02F792D-AC6B-4E8E-B720-092817E396BB}" destId="{D2A250C4-8005-4963-8460-7C81F19C954F}" srcOrd="2" destOrd="0" presId="urn:microsoft.com/office/officeart/2005/8/layout/arrow2"/>
    <dgm:cxn modelId="{2ADCF0E2-DF5F-4B58-BBC1-D40ECD8EF49A}" type="presParOf" srcId="{B02F792D-AC6B-4E8E-B720-092817E396BB}" destId="{18D256A1-1D17-4F95-AE00-4416859CDCCA}" srcOrd="3" destOrd="0" presId="urn:microsoft.com/office/officeart/2005/8/layout/arrow2"/>
    <dgm:cxn modelId="{88357FBF-BF96-4DA8-ABCC-9BF297C18DAE}" type="presParOf" srcId="{B02F792D-AC6B-4E8E-B720-092817E396BB}" destId="{912FC180-A988-4ACF-B89B-815BF950C730}" srcOrd="4" destOrd="0" presId="urn:microsoft.com/office/officeart/2005/8/layout/arrow2"/>
    <dgm:cxn modelId="{98262842-C7A4-4405-A45E-BBFE2C1EFD66}" type="presParOf" srcId="{B02F792D-AC6B-4E8E-B720-092817E396BB}" destId="{B4F5BCDC-F8A0-4095-80D6-9216DA777935}" srcOrd="5" destOrd="0" presId="urn:microsoft.com/office/officeart/2005/8/layout/arrow2"/>
    <dgm:cxn modelId="{797E9A2C-AE5E-49C8-A234-94A34B12395F}" type="presParOf" srcId="{B02F792D-AC6B-4E8E-B720-092817E396BB}" destId="{3CA2EDA4-CD0D-4454-86D4-898F6D41A9B3}" srcOrd="6" destOrd="0" presId="urn:microsoft.com/office/officeart/2005/8/layout/arrow2"/>
    <dgm:cxn modelId="{5B00C45B-1613-437D-87FF-5CD20B3DAD44}" type="presParOf" srcId="{B02F792D-AC6B-4E8E-B720-092817E396BB}" destId="{97471E3D-F83D-491E-9A03-A37BC003BAE0}" srcOrd="7" destOrd="0" presId="urn:microsoft.com/office/officeart/2005/8/layout/arrow2"/>
    <dgm:cxn modelId="{03272253-CF66-4377-9CE5-6BC08989DBA4}" type="presParOf" srcId="{B02F792D-AC6B-4E8E-B720-092817E396BB}" destId="{F49FF554-3B32-47BE-ADC0-5C9C65436A1C}" srcOrd="8" destOrd="0" presId="urn:microsoft.com/office/officeart/2005/8/layout/arrow2"/>
    <dgm:cxn modelId="{151A9CA0-490A-4181-A118-E986A28EE541}" type="presParOf" srcId="{B02F792D-AC6B-4E8E-B720-092817E396BB}" destId="{23B053D6-CB22-4BF0-82CA-0C3872B314B6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5C831A-CCF5-4391-A2BE-9DF065D37587}" type="doc">
      <dgm:prSet loTypeId="urn:microsoft.com/office/officeart/2005/8/layout/arrow2" loCatId="process" qsTypeId="urn:microsoft.com/office/officeart/2005/8/quickstyle/3d5" qsCatId="3D" csTypeId="urn:microsoft.com/office/officeart/2005/8/colors/colorful3" csCatId="colorful" phldr="1"/>
      <dgm:spPr/>
    </dgm:pt>
    <dgm:pt modelId="{1E3A074B-8EC3-4AC7-ADB8-C53A583CA2D1}">
      <dgm:prSet phldrT="[Text]" custT="1"/>
      <dgm:spPr/>
      <dgm:t>
        <a:bodyPr/>
        <a:lstStyle/>
        <a:p>
          <a:r>
            <a:rPr lang="en-US" sz="2000" dirty="0" smtClean="0"/>
            <a:t>CCSS &amp; 21st Century Skills </a:t>
          </a:r>
          <a:endParaRPr lang="en-US" sz="2000" dirty="0"/>
        </a:p>
      </dgm:t>
    </dgm:pt>
    <dgm:pt modelId="{C3E70DF8-D297-401F-A070-1295F4388B0B}" type="parTrans" cxnId="{8C1AFE23-B091-4CE6-8284-0511812F213B}">
      <dgm:prSet/>
      <dgm:spPr/>
      <dgm:t>
        <a:bodyPr/>
        <a:lstStyle/>
        <a:p>
          <a:endParaRPr lang="en-US" sz="2400"/>
        </a:p>
      </dgm:t>
    </dgm:pt>
    <dgm:pt modelId="{13D421C7-F834-4141-85ED-0207D610A128}" type="sibTrans" cxnId="{8C1AFE23-B091-4CE6-8284-0511812F213B}">
      <dgm:prSet/>
      <dgm:spPr/>
      <dgm:t>
        <a:bodyPr/>
        <a:lstStyle/>
        <a:p>
          <a:endParaRPr lang="en-US" sz="2400"/>
        </a:p>
      </dgm:t>
    </dgm:pt>
    <dgm:pt modelId="{7B6980F6-D122-4571-8C4A-02FF50821F7D}">
      <dgm:prSet custT="1"/>
      <dgm:spPr/>
      <dgm:t>
        <a:bodyPr/>
        <a:lstStyle/>
        <a:p>
          <a:r>
            <a:rPr lang="en-US" sz="2000" dirty="0" smtClean="0"/>
            <a:t>Broader Assessments</a:t>
          </a:r>
        </a:p>
      </dgm:t>
    </dgm:pt>
    <dgm:pt modelId="{E915CCB2-733D-4F2E-9060-3181B447D745}" type="parTrans" cxnId="{78B7C32B-BDDB-4502-B1CD-A0C99ABE1E0A}">
      <dgm:prSet/>
      <dgm:spPr/>
      <dgm:t>
        <a:bodyPr/>
        <a:lstStyle/>
        <a:p>
          <a:endParaRPr lang="en-US"/>
        </a:p>
      </dgm:t>
    </dgm:pt>
    <dgm:pt modelId="{2A0843BC-248C-4E95-8154-94B2E5243C80}" type="sibTrans" cxnId="{78B7C32B-BDDB-4502-B1CD-A0C99ABE1E0A}">
      <dgm:prSet/>
      <dgm:spPr/>
      <dgm:t>
        <a:bodyPr/>
        <a:lstStyle/>
        <a:p>
          <a:endParaRPr lang="en-US"/>
        </a:p>
      </dgm:t>
    </dgm:pt>
    <dgm:pt modelId="{E846AD40-7E79-4BA8-9760-A67E0936C3E6}">
      <dgm:prSet custT="1"/>
      <dgm:spPr/>
      <dgm:t>
        <a:bodyPr/>
        <a:lstStyle/>
        <a:p>
          <a:r>
            <a:rPr lang="en-US" sz="2000" dirty="0" smtClean="0"/>
            <a:t>Funding Equity vs. Student Need</a:t>
          </a:r>
        </a:p>
      </dgm:t>
    </dgm:pt>
    <dgm:pt modelId="{76122FE8-AF3F-4E4C-8196-384A311810C6}" type="parTrans" cxnId="{5D85885E-DA8B-4C2F-9F50-2E43EDC52077}">
      <dgm:prSet/>
      <dgm:spPr/>
      <dgm:t>
        <a:bodyPr/>
        <a:lstStyle/>
        <a:p>
          <a:endParaRPr lang="en-US"/>
        </a:p>
      </dgm:t>
    </dgm:pt>
    <dgm:pt modelId="{5ED0027F-B015-4019-A389-307ECF0A1A36}" type="sibTrans" cxnId="{5D85885E-DA8B-4C2F-9F50-2E43EDC52077}">
      <dgm:prSet/>
      <dgm:spPr/>
      <dgm:t>
        <a:bodyPr/>
        <a:lstStyle/>
        <a:p>
          <a:endParaRPr lang="en-US"/>
        </a:p>
      </dgm:t>
    </dgm:pt>
    <dgm:pt modelId="{209F6322-133F-48FF-9121-D5B5C6CF7D15}">
      <dgm:prSet custT="1"/>
      <dgm:spPr/>
      <dgm:t>
        <a:bodyPr/>
        <a:lstStyle/>
        <a:p>
          <a:r>
            <a:rPr lang="en-US" sz="2000" dirty="0" smtClean="0"/>
            <a:t>Funding Flexibility &amp; Local Accountability</a:t>
          </a:r>
        </a:p>
      </dgm:t>
    </dgm:pt>
    <dgm:pt modelId="{284D7441-2458-4DC0-9E32-A674040FD84E}" type="parTrans" cxnId="{AF0B2B9B-5ED7-4C77-BC07-9284FC19E780}">
      <dgm:prSet/>
      <dgm:spPr/>
      <dgm:t>
        <a:bodyPr/>
        <a:lstStyle/>
        <a:p>
          <a:endParaRPr lang="en-US"/>
        </a:p>
      </dgm:t>
    </dgm:pt>
    <dgm:pt modelId="{1912EBDF-28AC-46F8-9C2A-E102AC797887}" type="sibTrans" cxnId="{AF0B2B9B-5ED7-4C77-BC07-9284FC19E780}">
      <dgm:prSet/>
      <dgm:spPr/>
      <dgm:t>
        <a:bodyPr/>
        <a:lstStyle/>
        <a:p>
          <a:endParaRPr lang="en-US"/>
        </a:p>
      </dgm:t>
    </dgm:pt>
    <dgm:pt modelId="{2ACE2114-DA70-4952-8815-24D4BB46BEA4}">
      <dgm:prSet custT="1"/>
      <dgm:spPr/>
      <dgm:t>
        <a:bodyPr/>
        <a:lstStyle/>
        <a:p>
          <a:r>
            <a:rPr lang="en-US" sz="2000" dirty="0" smtClean="0"/>
            <a:t>Address the “Opportunity Gap”</a:t>
          </a:r>
        </a:p>
      </dgm:t>
    </dgm:pt>
    <dgm:pt modelId="{A2B27F10-BE6A-4E4C-86D0-EB5D41EB6B15}" type="parTrans" cxnId="{E7DA20E3-E263-47E3-8D8D-367B9E999628}">
      <dgm:prSet/>
      <dgm:spPr/>
      <dgm:t>
        <a:bodyPr/>
        <a:lstStyle/>
        <a:p>
          <a:endParaRPr lang="en-US"/>
        </a:p>
      </dgm:t>
    </dgm:pt>
    <dgm:pt modelId="{5371EECB-5BB3-4B4C-B3E7-D1B1FE8633F2}" type="sibTrans" cxnId="{E7DA20E3-E263-47E3-8D8D-367B9E999628}">
      <dgm:prSet/>
      <dgm:spPr/>
      <dgm:t>
        <a:bodyPr/>
        <a:lstStyle/>
        <a:p>
          <a:endParaRPr lang="en-US"/>
        </a:p>
      </dgm:t>
    </dgm:pt>
    <dgm:pt modelId="{E220828C-C958-4FCF-B52F-02D7F5D17607}" type="pres">
      <dgm:prSet presAssocID="{455C831A-CCF5-4391-A2BE-9DF065D37587}" presName="arrowDiagram" presStyleCnt="0">
        <dgm:presLayoutVars>
          <dgm:chMax val="5"/>
          <dgm:dir/>
          <dgm:resizeHandles val="exact"/>
        </dgm:presLayoutVars>
      </dgm:prSet>
      <dgm:spPr/>
    </dgm:pt>
    <dgm:pt modelId="{82ED47FD-CD8E-4EC8-A7E3-BF3AC4BC5C1A}" type="pres">
      <dgm:prSet presAssocID="{455C831A-CCF5-4391-A2BE-9DF065D37587}" presName="arrow" presStyleLbl="bgShp" presStyleIdx="0" presStyleCnt="1" custScaleX="86792" custScaleY="86038"/>
      <dgm:spPr/>
    </dgm:pt>
    <dgm:pt modelId="{B02F792D-AC6B-4E8E-B720-092817E396BB}" type="pres">
      <dgm:prSet presAssocID="{455C831A-CCF5-4391-A2BE-9DF065D37587}" presName="arrowDiagram5" presStyleCnt="0"/>
      <dgm:spPr/>
    </dgm:pt>
    <dgm:pt modelId="{7E58B880-896E-4FD0-9431-BB1F541ED0E2}" type="pres">
      <dgm:prSet presAssocID="{1E3A074B-8EC3-4AC7-ADB8-C53A583CA2D1}" presName="bullet5a" presStyleLbl="node1" presStyleIdx="0" presStyleCnt="5"/>
      <dgm:spPr/>
    </dgm:pt>
    <dgm:pt modelId="{E7CCEE63-AC64-49D4-9A24-416B08811FD2}" type="pres">
      <dgm:prSet presAssocID="{1E3A074B-8EC3-4AC7-ADB8-C53A583CA2D1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2C0AB-AB65-4255-AFBE-1CCDDA9EB8C4}" type="pres">
      <dgm:prSet presAssocID="{7B6980F6-D122-4571-8C4A-02FF50821F7D}" presName="bullet5b" presStyleLbl="node1" presStyleIdx="1" presStyleCnt="5"/>
      <dgm:spPr/>
    </dgm:pt>
    <dgm:pt modelId="{BA7CF8EC-5CCD-473E-837D-B6DB7DF97F6B}" type="pres">
      <dgm:prSet presAssocID="{7B6980F6-D122-4571-8C4A-02FF50821F7D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2FD45-DB53-4367-A7CE-74BBB6706DC6}" type="pres">
      <dgm:prSet presAssocID="{E846AD40-7E79-4BA8-9760-A67E0936C3E6}" presName="bullet5c" presStyleLbl="node1" presStyleIdx="2" presStyleCnt="5"/>
      <dgm:spPr/>
    </dgm:pt>
    <dgm:pt modelId="{6031C972-E7E0-44B6-858A-513B15BE09C5}" type="pres">
      <dgm:prSet presAssocID="{E846AD40-7E79-4BA8-9760-A67E0936C3E6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B524B-0A34-4400-A121-11858D6D8B85}" type="pres">
      <dgm:prSet presAssocID="{209F6322-133F-48FF-9121-D5B5C6CF7D15}" presName="bullet5d" presStyleLbl="node1" presStyleIdx="3" presStyleCnt="5"/>
      <dgm:spPr/>
    </dgm:pt>
    <dgm:pt modelId="{0E156FA0-0D67-45F9-810B-A3BA25CA4CBC}" type="pres">
      <dgm:prSet presAssocID="{209F6322-133F-48FF-9121-D5B5C6CF7D15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1D9575-BBD1-4864-9F0D-6DEADA546DC3}" type="pres">
      <dgm:prSet presAssocID="{2ACE2114-DA70-4952-8815-24D4BB46BEA4}" presName="bullet5e" presStyleLbl="node1" presStyleIdx="4" presStyleCnt="5"/>
      <dgm:spPr/>
    </dgm:pt>
    <dgm:pt modelId="{0430285B-449F-4994-BF44-8AFA0F5B2A73}" type="pres">
      <dgm:prSet presAssocID="{2ACE2114-DA70-4952-8815-24D4BB46BEA4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0B2B9B-5ED7-4C77-BC07-9284FC19E780}" srcId="{455C831A-CCF5-4391-A2BE-9DF065D37587}" destId="{209F6322-133F-48FF-9121-D5B5C6CF7D15}" srcOrd="3" destOrd="0" parTransId="{284D7441-2458-4DC0-9E32-A674040FD84E}" sibTransId="{1912EBDF-28AC-46F8-9C2A-E102AC797887}"/>
    <dgm:cxn modelId="{E7DA20E3-E263-47E3-8D8D-367B9E999628}" srcId="{455C831A-CCF5-4391-A2BE-9DF065D37587}" destId="{2ACE2114-DA70-4952-8815-24D4BB46BEA4}" srcOrd="4" destOrd="0" parTransId="{A2B27F10-BE6A-4E4C-86D0-EB5D41EB6B15}" sibTransId="{5371EECB-5BB3-4B4C-B3E7-D1B1FE8633F2}"/>
    <dgm:cxn modelId="{8C1AFE23-B091-4CE6-8284-0511812F213B}" srcId="{455C831A-CCF5-4391-A2BE-9DF065D37587}" destId="{1E3A074B-8EC3-4AC7-ADB8-C53A583CA2D1}" srcOrd="0" destOrd="0" parTransId="{C3E70DF8-D297-401F-A070-1295F4388B0B}" sibTransId="{13D421C7-F834-4141-85ED-0207D610A128}"/>
    <dgm:cxn modelId="{44E7B0FF-D617-4CC2-8909-A45BFB1DB4B7}" type="presOf" srcId="{455C831A-CCF5-4391-A2BE-9DF065D37587}" destId="{E220828C-C958-4FCF-B52F-02D7F5D17607}" srcOrd="0" destOrd="0" presId="urn:microsoft.com/office/officeart/2005/8/layout/arrow2"/>
    <dgm:cxn modelId="{78B7C32B-BDDB-4502-B1CD-A0C99ABE1E0A}" srcId="{455C831A-CCF5-4391-A2BE-9DF065D37587}" destId="{7B6980F6-D122-4571-8C4A-02FF50821F7D}" srcOrd="1" destOrd="0" parTransId="{E915CCB2-733D-4F2E-9060-3181B447D745}" sibTransId="{2A0843BC-248C-4E95-8154-94B2E5243C80}"/>
    <dgm:cxn modelId="{4B9F6CFE-AF9A-4FD3-91E9-FC617187B823}" type="presOf" srcId="{209F6322-133F-48FF-9121-D5B5C6CF7D15}" destId="{0E156FA0-0D67-45F9-810B-A3BA25CA4CBC}" srcOrd="0" destOrd="0" presId="urn:microsoft.com/office/officeart/2005/8/layout/arrow2"/>
    <dgm:cxn modelId="{29016C38-299D-475D-BB2D-C1AAB1EA6E69}" type="presOf" srcId="{7B6980F6-D122-4571-8C4A-02FF50821F7D}" destId="{BA7CF8EC-5CCD-473E-837D-B6DB7DF97F6B}" srcOrd="0" destOrd="0" presId="urn:microsoft.com/office/officeart/2005/8/layout/arrow2"/>
    <dgm:cxn modelId="{56A35B26-2DBD-4019-81EA-175A34F15EA1}" type="presOf" srcId="{1E3A074B-8EC3-4AC7-ADB8-C53A583CA2D1}" destId="{E7CCEE63-AC64-49D4-9A24-416B08811FD2}" srcOrd="0" destOrd="0" presId="urn:microsoft.com/office/officeart/2005/8/layout/arrow2"/>
    <dgm:cxn modelId="{3FD23718-AB02-4A18-8222-B0358EC0F68A}" type="presOf" srcId="{E846AD40-7E79-4BA8-9760-A67E0936C3E6}" destId="{6031C972-E7E0-44B6-858A-513B15BE09C5}" srcOrd="0" destOrd="0" presId="urn:microsoft.com/office/officeart/2005/8/layout/arrow2"/>
    <dgm:cxn modelId="{5D85885E-DA8B-4C2F-9F50-2E43EDC52077}" srcId="{455C831A-CCF5-4391-A2BE-9DF065D37587}" destId="{E846AD40-7E79-4BA8-9760-A67E0936C3E6}" srcOrd="2" destOrd="0" parTransId="{76122FE8-AF3F-4E4C-8196-384A311810C6}" sibTransId="{5ED0027F-B015-4019-A389-307ECF0A1A36}"/>
    <dgm:cxn modelId="{EF51CB64-76A1-41B2-9F18-4B74D8C04C7B}" type="presOf" srcId="{2ACE2114-DA70-4952-8815-24D4BB46BEA4}" destId="{0430285B-449F-4994-BF44-8AFA0F5B2A73}" srcOrd="0" destOrd="0" presId="urn:microsoft.com/office/officeart/2005/8/layout/arrow2"/>
    <dgm:cxn modelId="{16FFDEFE-DF2C-404F-8717-589A8A097550}" type="presParOf" srcId="{E220828C-C958-4FCF-B52F-02D7F5D17607}" destId="{82ED47FD-CD8E-4EC8-A7E3-BF3AC4BC5C1A}" srcOrd="0" destOrd="0" presId="urn:microsoft.com/office/officeart/2005/8/layout/arrow2"/>
    <dgm:cxn modelId="{0F73106A-FD37-464E-9411-F5375DC2A9EE}" type="presParOf" srcId="{E220828C-C958-4FCF-B52F-02D7F5D17607}" destId="{B02F792D-AC6B-4E8E-B720-092817E396BB}" srcOrd="1" destOrd="0" presId="urn:microsoft.com/office/officeart/2005/8/layout/arrow2"/>
    <dgm:cxn modelId="{032F440E-0C61-4691-A5F1-28EFE6F24920}" type="presParOf" srcId="{B02F792D-AC6B-4E8E-B720-092817E396BB}" destId="{7E58B880-896E-4FD0-9431-BB1F541ED0E2}" srcOrd="0" destOrd="0" presId="urn:microsoft.com/office/officeart/2005/8/layout/arrow2"/>
    <dgm:cxn modelId="{478C97BF-413D-4150-A4C8-AB073584CB8C}" type="presParOf" srcId="{B02F792D-AC6B-4E8E-B720-092817E396BB}" destId="{E7CCEE63-AC64-49D4-9A24-416B08811FD2}" srcOrd="1" destOrd="0" presId="urn:microsoft.com/office/officeart/2005/8/layout/arrow2"/>
    <dgm:cxn modelId="{3C23703A-E73A-434B-B108-74586F70B257}" type="presParOf" srcId="{B02F792D-AC6B-4E8E-B720-092817E396BB}" destId="{E772C0AB-AB65-4255-AFBE-1CCDDA9EB8C4}" srcOrd="2" destOrd="0" presId="urn:microsoft.com/office/officeart/2005/8/layout/arrow2"/>
    <dgm:cxn modelId="{4F38796E-C42F-48D2-AEB5-9743E4064580}" type="presParOf" srcId="{B02F792D-AC6B-4E8E-B720-092817E396BB}" destId="{BA7CF8EC-5CCD-473E-837D-B6DB7DF97F6B}" srcOrd="3" destOrd="0" presId="urn:microsoft.com/office/officeart/2005/8/layout/arrow2"/>
    <dgm:cxn modelId="{BDC7F84C-1270-4987-B9C6-25E3A722B8B6}" type="presParOf" srcId="{B02F792D-AC6B-4E8E-B720-092817E396BB}" destId="{CB22FD45-DB53-4367-A7CE-74BBB6706DC6}" srcOrd="4" destOrd="0" presId="urn:microsoft.com/office/officeart/2005/8/layout/arrow2"/>
    <dgm:cxn modelId="{00CCDE72-DFD4-49C1-817E-91FFDA30BBA3}" type="presParOf" srcId="{B02F792D-AC6B-4E8E-B720-092817E396BB}" destId="{6031C972-E7E0-44B6-858A-513B15BE09C5}" srcOrd="5" destOrd="0" presId="urn:microsoft.com/office/officeart/2005/8/layout/arrow2"/>
    <dgm:cxn modelId="{CA9CF368-00AA-49C4-9DF4-E85184AEF4BB}" type="presParOf" srcId="{B02F792D-AC6B-4E8E-B720-092817E396BB}" destId="{887B524B-0A34-4400-A121-11858D6D8B85}" srcOrd="6" destOrd="0" presId="urn:microsoft.com/office/officeart/2005/8/layout/arrow2"/>
    <dgm:cxn modelId="{3241E949-46D4-4E31-AF07-04908E615D92}" type="presParOf" srcId="{B02F792D-AC6B-4E8E-B720-092817E396BB}" destId="{0E156FA0-0D67-45F9-810B-A3BA25CA4CBC}" srcOrd="7" destOrd="0" presId="urn:microsoft.com/office/officeart/2005/8/layout/arrow2"/>
    <dgm:cxn modelId="{F348E02C-7C1B-4B16-B59C-3E593E208AAC}" type="presParOf" srcId="{B02F792D-AC6B-4E8E-B720-092817E396BB}" destId="{271D9575-BBD1-4864-9F0D-6DEADA546DC3}" srcOrd="8" destOrd="0" presId="urn:microsoft.com/office/officeart/2005/8/layout/arrow2"/>
    <dgm:cxn modelId="{7A00F34E-FBDD-4A68-BFFA-014F42F4F2E1}" type="presParOf" srcId="{B02F792D-AC6B-4E8E-B720-092817E396BB}" destId="{0430285B-449F-4994-BF44-8AFA0F5B2A73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D47FD-CD8E-4EC8-A7E3-BF3AC4BC5C1A}">
      <dsp:nvSpPr>
        <dsp:cNvPr id="0" name=""/>
        <dsp:cNvSpPr/>
      </dsp:nvSpPr>
      <dsp:spPr>
        <a:xfrm>
          <a:off x="340588" y="358817"/>
          <a:ext cx="8952255" cy="554655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8B880-896E-4FD0-9431-BB1F541ED0E2}">
      <dsp:nvSpPr>
        <dsp:cNvPr id="0" name=""/>
        <dsp:cNvSpPr/>
      </dsp:nvSpPr>
      <dsp:spPr>
        <a:xfrm>
          <a:off x="675400" y="4702492"/>
          <a:ext cx="237236" cy="23723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CCEE63-AC64-49D4-9A24-416B08811FD2}">
      <dsp:nvSpPr>
        <dsp:cNvPr id="0" name=""/>
        <dsp:cNvSpPr/>
      </dsp:nvSpPr>
      <dsp:spPr>
        <a:xfrm>
          <a:off x="794018" y="4821110"/>
          <a:ext cx="1351213" cy="1534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0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Standards Movement </a:t>
          </a:r>
          <a:endParaRPr lang="en-US" sz="2000" kern="1200" dirty="0"/>
        </a:p>
      </dsp:txBody>
      <dsp:txXfrm>
        <a:off x="794018" y="4821110"/>
        <a:ext cx="1351213" cy="1534298"/>
      </dsp:txXfrm>
    </dsp:sp>
    <dsp:sp modelId="{D2A250C4-8005-4963-8460-7C81F19C954F}">
      <dsp:nvSpPr>
        <dsp:cNvPr id="0" name=""/>
        <dsp:cNvSpPr/>
      </dsp:nvSpPr>
      <dsp:spPr>
        <a:xfrm>
          <a:off x="1959569" y="3468607"/>
          <a:ext cx="371325" cy="371325"/>
        </a:xfrm>
        <a:prstGeom prst="ellipse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D256A1-1D17-4F95-AE00-4416859CDCCA}">
      <dsp:nvSpPr>
        <dsp:cNvPr id="0" name=""/>
        <dsp:cNvSpPr/>
      </dsp:nvSpPr>
      <dsp:spPr>
        <a:xfrm>
          <a:off x="2145232" y="3654270"/>
          <a:ext cx="1712225" cy="2701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758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Raising the Expectations Bar</a:t>
          </a:r>
          <a:endParaRPr lang="en-US" sz="2000" kern="1200" dirty="0"/>
        </a:p>
      </dsp:txBody>
      <dsp:txXfrm>
        <a:off x="2145232" y="3654270"/>
        <a:ext cx="1712225" cy="2701138"/>
      </dsp:txXfrm>
    </dsp:sp>
    <dsp:sp modelId="{912FC180-A988-4ACF-B89B-815BF950C730}">
      <dsp:nvSpPr>
        <dsp:cNvPr id="0" name=""/>
        <dsp:cNvSpPr/>
      </dsp:nvSpPr>
      <dsp:spPr>
        <a:xfrm>
          <a:off x="3609906" y="2484851"/>
          <a:ext cx="495101" cy="495101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F5BCDC-F8A0-4095-80D6-9216DA777935}">
      <dsp:nvSpPr>
        <dsp:cNvPr id="0" name=""/>
        <dsp:cNvSpPr/>
      </dsp:nvSpPr>
      <dsp:spPr>
        <a:xfrm>
          <a:off x="3857457" y="2732402"/>
          <a:ext cx="1990719" cy="3623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34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College Readiness for All</a:t>
          </a:r>
        </a:p>
      </dsp:txBody>
      <dsp:txXfrm>
        <a:off x="3857457" y="2732402"/>
        <a:ext cx="1990719" cy="3623006"/>
      </dsp:txXfrm>
    </dsp:sp>
    <dsp:sp modelId="{3CA2EDA4-CD0D-4454-86D4-898F6D41A9B3}">
      <dsp:nvSpPr>
        <dsp:cNvPr id="0" name=""/>
        <dsp:cNvSpPr/>
      </dsp:nvSpPr>
      <dsp:spPr>
        <a:xfrm>
          <a:off x="5528424" y="1716413"/>
          <a:ext cx="639505" cy="639505"/>
        </a:xfrm>
        <a:prstGeom prst="ellipse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471E3D-F83D-491E-9A03-A37BC003BAE0}">
      <dsp:nvSpPr>
        <dsp:cNvPr id="0" name=""/>
        <dsp:cNvSpPr/>
      </dsp:nvSpPr>
      <dsp:spPr>
        <a:xfrm>
          <a:off x="5848177" y="2036166"/>
          <a:ext cx="2062921" cy="4319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861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School-Based Accountability- NCLB and High Stakes Testing</a:t>
          </a:r>
        </a:p>
      </dsp:txBody>
      <dsp:txXfrm>
        <a:off x="5848177" y="2036166"/>
        <a:ext cx="2062921" cy="4319242"/>
      </dsp:txXfrm>
    </dsp:sp>
    <dsp:sp modelId="{F49FF554-3B32-47BE-ADC0-5C9C65436A1C}">
      <dsp:nvSpPr>
        <dsp:cNvPr id="0" name=""/>
        <dsp:cNvSpPr/>
      </dsp:nvSpPr>
      <dsp:spPr>
        <a:xfrm>
          <a:off x="7503671" y="1203261"/>
          <a:ext cx="814854" cy="814854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B053D6-CB22-4BF0-82CA-0C3872B314B6}">
      <dsp:nvSpPr>
        <dsp:cNvPr id="0" name=""/>
        <dsp:cNvSpPr/>
      </dsp:nvSpPr>
      <dsp:spPr>
        <a:xfrm>
          <a:off x="7911098" y="1610688"/>
          <a:ext cx="2062921" cy="4744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77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Address the “Achievement Gap” </a:t>
          </a:r>
        </a:p>
      </dsp:txBody>
      <dsp:txXfrm>
        <a:off x="7911098" y="1610688"/>
        <a:ext cx="2062921" cy="47447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D47FD-CD8E-4EC8-A7E3-BF3AC4BC5C1A}">
      <dsp:nvSpPr>
        <dsp:cNvPr id="0" name=""/>
        <dsp:cNvSpPr/>
      </dsp:nvSpPr>
      <dsp:spPr>
        <a:xfrm>
          <a:off x="340588" y="358817"/>
          <a:ext cx="8952255" cy="554655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8B880-896E-4FD0-9431-BB1F541ED0E2}">
      <dsp:nvSpPr>
        <dsp:cNvPr id="0" name=""/>
        <dsp:cNvSpPr/>
      </dsp:nvSpPr>
      <dsp:spPr>
        <a:xfrm>
          <a:off x="675400" y="4702492"/>
          <a:ext cx="237236" cy="23723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CCEE63-AC64-49D4-9A24-416B08811FD2}">
      <dsp:nvSpPr>
        <dsp:cNvPr id="0" name=""/>
        <dsp:cNvSpPr/>
      </dsp:nvSpPr>
      <dsp:spPr>
        <a:xfrm>
          <a:off x="794018" y="4821110"/>
          <a:ext cx="1351213" cy="1534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0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CCSS &amp; 21st Century Skills </a:t>
          </a:r>
          <a:endParaRPr lang="en-US" sz="2000" kern="1200" dirty="0"/>
        </a:p>
      </dsp:txBody>
      <dsp:txXfrm>
        <a:off x="794018" y="4821110"/>
        <a:ext cx="1351213" cy="1534298"/>
      </dsp:txXfrm>
    </dsp:sp>
    <dsp:sp modelId="{E772C0AB-AB65-4255-AFBE-1CCDDA9EB8C4}">
      <dsp:nvSpPr>
        <dsp:cNvPr id="0" name=""/>
        <dsp:cNvSpPr/>
      </dsp:nvSpPr>
      <dsp:spPr>
        <a:xfrm>
          <a:off x="1959569" y="3468607"/>
          <a:ext cx="371325" cy="371325"/>
        </a:xfrm>
        <a:prstGeom prst="ellipse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7CF8EC-5CCD-473E-837D-B6DB7DF97F6B}">
      <dsp:nvSpPr>
        <dsp:cNvPr id="0" name=""/>
        <dsp:cNvSpPr/>
      </dsp:nvSpPr>
      <dsp:spPr>
        <a:xfrm>
          <a:off x="2145232" y="3654270"/>
          <a:ext cx="1712225" cy="2701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758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Broader Assessments</a:t>
          </a:r>
        </a:p>
      </dsp:txBody>
      <dsp:txXfrm>
        <a:off x="2145232" y="3654270"/>
        <a:ext cx="1712225" cy="2701138"/>
      </dsp:txXfrm>
    </dsp:sp>
    <dsp:sp modelId="{CB22FD45-DB53-4367-A7CE-74BBB6706DC6}">
      <dsp:nvSpPr>
        <dsp:cNvPr id="0" name=""/>
        <dsp:cNvSpPr/>
      </dsp:nvSpPr>
      <dsp:spPr>
        <a:xfrm>
          <a:off x="3609906" y="2484851"/>
          <a:ext cx="495101" cy="495101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31C972-E7E0-44B6-858A-513B15BE09C5}">
      <dsp:nvSpPr>
        <dsp:cNvPr id="0" name=""/>
        <dsp:cNvSpPr/>
      </dsp:nvSpPr>
      <dsp:spPr>
        <a:xfrm>
          <a:off x="3857457" y="2732402"/>
          <a:ext cx="1990719" cy="3623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34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Funding Equity vs. Student Need</a:t>
          </a:r>
        </a:p>
      </dsp:txBody>
      <dsp:txXfrm>
        <a:off x="3857457" y="2732402"/>
        <a:ext cx="1990719" cy="3623006"/>
      </dsp:txXfrm>
    </dsp:sp>
    <dsp:sp modelId="{887B524B-0A34-4400-A121-11858D6D8B85}">
      <dsp:nvSpPr>
        <dsp:cNvPr id="0" name=""/>
        <dsp:cNvSpPr/>
      </dsp:nvSpPr>
      <dsp:spPr>
        <a:xfrm>
          <a:off x="5528424" y="1716413"/>
          <a:ext cx="639505" cy="639505"/>
        </a:xfrm>
        <a:prstGeom prst="ellipse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156FA0-0D67-45F9-810B-A3BA25CA4CBC}">
      <dsp:nvSpPr>
        <dsp:cNvPr id="0" name=""/>
        <dsp:cNvSpPr/>
      </dsp:nvSpPr>
      <dsp:spPr>
        <a:xfrm>
          <a:off x="5848177" y="2036166"/>
          <a:ext cx="2062921" cy="4319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861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Funding Flexibility &amp; Local Accountability</a:t>
          </a:r>
        </a:p>
      </dsp:txBody>
      <dsp:txXfrm>
        <a:off x="5848177" y="2036166"/>
        <a:ext cx="2062921" cy="4319242"/>
      </dsp:txXfrm>
    </dsp:sp>
    <dsp:sp modelId="{271D9575-BBD1-4864-9F0D-6DEADA546DC3}">
      <dsp:nvSpPr>
        <dsp:cNvPr id="0" name=""/>
        <dsp:cNvSpPr/>
      </dsp:nvSpPr>
      <dsp:spPr>
        <a:xfrm>
          <a:off x="7503671" y="1203261"/>
          <a:ext cx="814854" cy="814854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30285B-449F-4994-BF44-8AFA0F5B2A73}">
      <dsp:nvSpPr>
        <dsp:cNvPr id="0" name=""/>
        <dsp:cNvSpPr/>
      </dsp:nvSpPr>
      <dsp:spPr>
        <a:xfrm>
          <a:off x="7911098" y="1610688"/>
          <a:ext cx="2062921" cy="4744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77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Address the “Opportunity Gap”</a:t>
          </a:r>
        </a:p>
      </dsp:txBody>
      <dsp:txXfrm>
        <a:off x="7911098" y="1610688"/>
        <a:ext cx="2062921" cy="4744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14733-5A88-4BEA-97ED-AA26DF82A266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3A013-2338-4704-93C3-006F362F5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9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045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96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06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54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94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94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>
              <a:defRPr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23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3094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1397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>
              <a:defRPr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13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-92" t="50811" r="45394" b="-590"/>
          <a:stretch/>
        </p:blipFill>
        <p:spPr>
          <a:xfrm>
            <a:off x="-13648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>
              <a:defRPr sz="3600" b="0" cap="none"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3025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>
              <a:defRPr sz="2800"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>
                <a:latin typeface="Georgia" pitchFamily="18" charset="0"/>
              </a:defRPr>
            </a:lvl1pPr>
            <a:lvl2pPr marL="571500" indent="-228600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2000">
                <a:latin typeface="Georgia" pitchFamily="18" charset="0"/>
              </a:defRPr>
            </a:lvl4pPr>
            <a:lvl5pPr>
              <a:defRPr sz="2000"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960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5127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883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863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9806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41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-92" t="50811" r="45394" b="-590"/>
          <a:stretch/>
        </p:blipFill>
        <p:spPr>
          <a:xfrm>
            <a:off x="-13648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>
              <a:defRPr sz="3600" b="0" cap="none"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370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1247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547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7865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>
              <a:defRPr sz="2800"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>
                <a:latin typeface="Georgia" pitchFamily="18" charset="0"/>
              </a:defRPr>
            </a:lvl1pPr>
            <a:lvl2pPr marL="571500" indent="-228600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2000">
                <a:latin typeface="Georgia" pitchFamily="18" charset="0"/>
              </a:defRPr>
            </a:lvl4pPr>
            <a:lvl5pPr>
              <a:defRPr sz="2000"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4415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261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667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359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9135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5878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3992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4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55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tags" Target="../tags/tag22.xml"/><Relationship Id="rId7" Type="http://schemas.openxmlformats.org/officeDocument/2006/relationships/image" Target="../media/image20.jpe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tags" Target="../tags/tag25.xml"/><Relationship Id="rId7" Type="http://schemas.openxmlformats.org/officeDocument/2006/relationships/image" Target="../media/image24.jpe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6.xml"/><Relationship Id="rId7" Type="http://schemas.openxmlformats.org/officeDocument/2006/relationships/image" Target="../media/image12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9.xml"/><Relationship Id="rId7" Type="http://schemas.openxmlformats.org/officeDocument/2006/relationships/image" Target="../media/image16.jpe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0" y="381001"/>
            <a:ext cx="9144000" cy="761999"/>
          </a:xfrm>
        </p:spPr>
        <p:txBody>
          <a:bodyPr>
            <a:noAutofit/>
          </a:bodyPr>
          <a:lstStyle/>
          <a:p>
            <a:r>
              <a:rPr lang="en-US" sz="2100" b="1" dirty="0" smtClean="0"/>
              <a:t>Career Readiness, CTE, 21</a:t>
            </a:r>
            <a:r>
              <a:rPr lang="en-US" sz="2100" b="1" baseline="30000" dirty="0" smtClean="0"/>
              <a:t>st</a:t>
            </a:r>
            <a:r>
              <a:rPr lang="en-US" sz="2100" b="1" dirty="0" smtClean="0"/>
              <a:t> Century Skills, &amp; the Common Core:</a:t>
            </a:r>
            <a:br>
              <a:rPr lang="en-US" sz="2100" b="1" dirty="0" smtClean="0"/>
            </a:br>
            <a:r>
              <a:rPr lang="en-US" sz="2100" b="1" dirty="0" smtClean="0"/>
              <a:t>A World of Opportunity for California Schools</a:t>
            </a:r>
            <a:endParaRPr lang="en-US" sz="21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76200" y="1295400"/>
            <a:ext cx="5638800" cy="1219200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Educating for Careers Pre-Conference</a:t>
            </a:r>
          </a:p>
          <a:p>
            <a:r>
              <a:rPr lang="en-US" sz="1800" b="1" dirty="0" smtClean="0"/>
              <a:t>Sacramento, California</a:t>
            </a:r>
          </a:p>
          <a:p>
            <a:r>
              <a:rPr lang="en-US" sz="1800" b="1" dirty="0" smtClean="0"/>
              <a:t>March 2, 2014</a:t>
            </a:r>
            <a:endParaRPr lang="en-US" sz="1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5029200"/>
            <a:ext cx="876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David </a:t>
            </a:r>
            <a:r>
              <a:rPr lang="en-US" b="1" dirty="0" err="1">
                <a:solidFill>
                  <a:prstClr val="black"/>
                </a:solidFill>
              </a:rPr>
              <a:t>Militzer</a:t>
            </a:r>
            <a:r>
              <a:rPr lang="en-US" b="1" dirty="0">
                <a:solidFill>
                  <a:prstClr val="black"/>
                </a:solidFill>
              </a:rPr>
              <a:t>				Rebecca </a:t>
            </a:r>
            <a:r>
              <a:rPr lang="en-US" b="1" dirty="0" err="1">
                <a:solidFill>
                  <a:prstClr val="black"/>
                </a:solidFill>
              </a:rPr>
              <a:t>Dedmond</a:t>
            </a:r>
            <a:r>
              <a:rPr lang="en-US" b="1" dirty="0">
                <a:solidFill>
                  <a:prstClr val="black"/>
                </a:solidFill>
              </a:rPr>
              <a:t>, Ph.D.</a:t>
            </a:r>
          </a:p>
          <a:p>
            <a:r>
              <a:rPr lang="en-US" sz="1600" dirty="0">
                <a:solidFill>
                  <a:prstClr val="black"/>
                </a:solidFill>
              </a:rPr>
              <a:t>Education Programs Consultant		Director, Freshman Transition Initiative</a:t>
            </a:r>
          </a:p>
          <a:p>
            <a:r>
              <a:rPr lang="en-US" sz="1600" i="1" dirty="0">
                <a:solidFill>
                  <a:prstClr val="black"/>
                </a:solidFill>
              </a:rPr>
              <a:t>California Department of Education		George Washington University</a:t>
            </a:r>
          </a:p>
          <a:p>
            <a:endParaRPr lang="en-US" sz="800" dirty="0">
              <a:solidFill>
                <a:prstClr val="black"/>
              </a:solidFill>
            </a:endParaRPr>
          </a:p>
          <a:p>
            <a:r>
              <a:rPr lang="en-US" b="1" dirty="0">
                <a:solidFill>
                  <a:prstClr val="black"/>
                </a:solidFill>
              </a:rPr>
              <a:t>Dan Blake				Carolyn </a:t>
            </a:r>
            <a:r>
              <a:rPr lang="en-US" b="1" dirty="0" err="1">
                <a:solidFill>
                  <a:prstClr val="black"/>
                </a:solidFill>
              </a:rPr>
              <a:t>Zachry</a:t>
            </a:r>
            <a:endParaRPr lang="en-US" b="1" dirty="0">
              <a:solidFill>
                <a:prstClr val="black"/>
              </a:solidFill>
            </a:endParaRPr>
          </a:p>
          <a:p>
            <a:r>
              <a:rPr lang="en-US" sz="1600" dirty="0">
                <a:solidFill>
                  <a:prstClr val="black"/>
                </a:solidFill>
              </a:rPr>
              <a:t>Director, Innovation &amp; Partnerships		Administrator, College &amp; Career Transition</a:t>
            </a:r>
          </a:p>
          <a:p>
            <a:r>
              <a:rPr lang="en-US" sz="1600" i="1" dirty="0">
                <a:solidFill>
                  <a:prstClr val="black"/>
                </a:solidFill>
              </a:rPr>
              <a:t>Sonoma County Office of Education		California Department of Education</a:t>
            </a:r>
            <a:endParaRPr lang="en-US" sz="1600" i="1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471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664" y="762000"/>
            <a:ext cx="6304935" cy="533400"/>
          </a:xfrm>
        </p:spPr>
        <p:txBody>
          <a:bodyPr>
            <a:normAutofit/>
          </a:bodyPr>
          <a:lstStyle/>
          <a:p>
            <a:r>
              <a:rPr lang="en-US" b="1" dirty="0" smtClean="0"/>
              <a:t>Local Examples: Marin County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" y="1447800"/>
            <a:ext cx="6324600" cy="5410200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sz="2800" dirty="0"/>
              <a:t>New Playing Field ─ New </a:t>
            </a:r>
            <a:r>
              <a:rPr lang="en-US" sz="2800" dirty="0" smtClean="0"/>
              <a:t>Thinking</a:t>
            </a:r>
            <a:endParaRPr lang="en-US" sz="2800" dirty="0"/>
          </a:p>
          <a:p>
            <a:pPr>
              <a:defRPr/>
            </a:pPr>
            <a:endParaRPr lang="en-US" sz="1200" dirty="0"/>
          </a:p>
          <a:p>
            <a:pPr>
              <a:defRPr/>
            </a:pPr>
            <a:r>
              <a:rPr lang="en-US" sz="2800" dirty="0"/>
              <a:t>Develop Regional Plan with the essential components to meet requirements of LCFF</a:t>
            </a:r>
          </a:p>
          <a:p>
            <a:pPr>
              <a:defRPr/>
            </a:pPr>
            <a:endParaRPr lang="en-US" sz="1200" dirty="0"/>
          </a:p>
          <a:p>
            <a:pPr>
              <a:defRPr/>
            </a:pPr>
            <a:r>
              <a:rPr lang="en-US" sz="2800" dirty="0"/>
              <a:t>Applying CTE Standards and Expertise for Common Core Implementation</a:t>
            </a:r>
          </a:p>
          <a:p>
            <a:pPr>
              <a:defRPr/>
            </a:pPr>
            <a:endParaRPr lang="en-US" sz="1200" dirty="0"/>
          </a:p>
          <a:p>
            <a:pPr>
              <a:defRPr/>
            </a:pPr>
            <a:r>
              <a:rPr lang="en-US" sz="2800" dirty="0"/>
              <a:t>County-wide efforts to develop “Good Drivers”</a:t>
            </a:r>
          </a:p>
          <a:p>
            <a:pPr>
              <a:defRPr/>
            </a:pPr>
            <a:endParaRPr lang="en-US" sz="1200" dirty="0"/>
          </a:p>
          <a:p>
            <a:pPr>
              <a:defRPr/>
            </a:pPr>
            <a:r>
              <a:rPr lang="en-US" sz="2800" dirty="0"/>
              <a:t>Address challenges and opportunities associated with 21</a:t>
            </a:r>
            <a:r>
              <a:rPr lang="en-US" sz="2800" baseline="30000" dirty="0"/>
              <a:t>st</a:t>
            </a:r>
            <a:r>
              <a:rPr lang="en-US" sz="2800" dirty="0"/>
              <a:t> century student outcomes, common core, and deeper learning with Personalized Learning Plans for all students</a:t>
            </a:r>
          </a:p>
          <a:p>
            <a:pPr>
              <a:defRPr/>
            </a:pPr>
            <a:endParaRPr lang="en-US" sz="1200" dirty="0"/>
          </a:p>
          <a:p>
            <a:pPr>
              <a:defRPr/>
            </a:pPr>
            <a:r>
              <a:rPr lang="en-US" sz="2800" dirty="0"/>
              <a:t>Use CTE Consortium to </a:t>
            </a:r>
            <a:r>
              <a:rPr lang="en-US" sz="2800" dirty="0" smtClean="0"/>
              <a:t>piece </a:t>
            </a:r>
            <a:r>
              <a:rPr lang="en-US" sz="2800" dirty="0"/>
              <a:t>Regional Plan together with all stakeholders</a:t>
            </a:r>
          </a:p>
        </p:txBody>
      </p:sp>
      <p:sp>
        <p:nvSpPr>
          <p:cNvPr id="4" name="AutoShape 12" descr="data:image/jpeg;base64,/9j/4AAQSkZJRgABAQAAAQABAAD/2wCEAAkGBhQSEBQUEhQUFRUWFhYXFhcXFxgXGBccFR0XHBgVGBcaHiYeGBojGxcYIDAgJCcpLCwsFh4xNTAqNSYtLCkBCQoKDgwOGg8PGi0kHyQsKSwqLywsLC0sLCkpLSwsLDQqLCwsLCwsLywsLCwpLCwsLCwsLCwsLCwsLCwsLCwsLP/AABEIAK4BIgMBIgACEQEDEQH/xAAcAAABBQEBAQAAAAAAAAAAAAAEAQIDBQYABwj/xABEEAACAQIEBAUCAwUFBwMFAQABAhEDIQAEEjEFIkFRBhMyYXGBkSNCoRRSYnKxBzOCwfAVQ5Ki0eHxFiTSJTRTVGMX/8QAGgEAAwEBAQEAAAAAAAAAAAAAAAIDAQQFBv/EADERAAEDAgMGBQQCAwEAAAAAAAEAAhEDIRIxQQQTUWFx8CKBkaGxMsHR8ULhBRRSM//aAAwDAQACEQMRAD8AqgMOAx0YUY+rXzycq4WMKGwuMTJmGlRh5XCFcCFGVxJRYg74a1PDCMCzJWprBhB36HFXXo3w5KsYMo6W3wv0qn1qqK4YRg/NZaDbArJhwVMiFDGEjEunDSMalUcY6MPjCRgQmRjow+MJGBCZGOjD4x0YEJkY6MPjHRgQmRjow6MdGBCZGOjD4x2nAsTYx0YdGF04EJkY6MPjHRjUJsY6MPjHacCE2MdGH6cLpwITAMSKmHKmJCmMRCj04TD4wuBaiIx2nEmnHacKmhRxhcP04QrgWps444XTjowITYw0piTHAYEKEjD6dSN/0w8pOOFEHrGBbCV6wIwK2CcxldPUH4wOVwBY6dVGRhsYl04TTjUqjjHRh+nHacahR6cdpxJGO04EKPTjtGJdOFjGIUOnHaMS6cdpwIUOnHacTBJsMF0ckACTzECQvQxuJnmIG4H3m2JVazaQlypTpOqGAgaWXZvSJ/oPk7DBFLhxN+Zv5RIntqaFn4nEy52IgAwQRqH6BRyr8gT7jEnFRFUOCSph0JkwDFv+3viBfVc6Ppnz79lUNptE5qJcmmlWtBLCXdiDp07Cms9Tv+6cKtJdaKq0nlgGvWSAeoLHmw4VAcuVA9L+Yp9mhSPkEj9cQZLK66igk2bWIsRoBJ+kTb5xFzH7txxGROvn8K9N1PeNDhY8r9yly1NXVSfJDECVDVhB/d1EFd+uJTw5SoYCp76dNRfUVX9w3I9+m84By1OAoGwCgT7W+uCc1ThgpkFQqneQQBqHtzFhiu7eHANcZz49+ikXMIJLbT0SDhrMCaZFSNwk6h8oQH+sR74GC4ta2cc09Ttq1GFYgF4Hrh/VFwsTFziSgRWA80F2J0goCa14htoqqIIvf3GAV3s+sW4jv8cpSmi130m/Dv8AtU+nChcHZrhhTmBDoSQrrsSOh6g+x+RIviAUsdbXteJaVzlhaYKaiYRsS4ZpwyxRxhcSacJjViM047TifRjtOJyrQoNOO04n0YQrglEKDThCuJ9OGlMEohQacJpxOUw0pjVkKLHTiTRhNGBEJjqP9HEZTBK08E08oDjCYWhsqrKYQpjQJwpDb9cNz/DVSnJI9o3+2F3gmE26MSqArhNOJyuOC4pKlCjSiTh/kRidBiTphSU4aEGaWE0YIY4ZpxsrCFAVxwpkmAL4mK4KpUdKyLt2ibH6jf2vHzIlWrCk2dch1T06ReY9VBQ0qWXSzOBJ6Kw7KQZgQZ2LQYtJPZXOsrhjBiIB2gflA2AjtsYIuMAU+H6axqySxJaCYAJi6xtsficHBC8mAHG4E8w6uLWPdfqOoHKxpEmsM9e9Oyuh+EwKRyTuIZYTrT0Nce3t7Cxj4I6YSlR102FyU5luTA/MAOgg6jH7mJMki3RrB+oMAXnV8/6mCRh2XBp1RP8A2IPxupEH3B98OScOHUXHPvJIGicRyNj37puS2qILlqZMfyXU7jr89vhvCUmosAyQ8bi+lota0x126HYyUXWlmNJYcjAwSJIOxAPq6bdj2wb4fpac9RTeaun6DVP6A4So8YXkG2Gfb9JmN8TQRqqzh1ANUVdhqWZsIJ5rx2n9MR1AXdm6sxMdZYzH64fw3NEVqtMoytTDrqtp2K+5B5hHx8YJyy6WLdVEqfdrD7G/2xQP8Re3kB17hKWWDXd93UGZpDVpBsoj5IsWB7Ez9Iw/TpuN9l9gLavm0fc9sS0KV73UD67i09Jj9NrWRwTeN+g6dAI/ph254DpmlcLYgisjmY1aiOeS2uStSblX7GbhokEmTgXNUVu9I6knSepRoko3uO+xg9sOSr5e12BncQJ/KDBvbe8TgLgrVac+eVcPCuAY1Beo5RfaO0e5xyy6m/EweH274fhdIY2pTOJwxDIa/HfVJGF04KzWV0MQDI3Vu47/AD0I6EHEWnHotcHCQvPLSDBUWjHYm0Y7DJYRunHacA57xBRpWnW3NZIIlBJUsbT8TuO+KfNeL3keWqquqJaWswGhpsOtxB2jHI6uxq6xTJWm04TRjJJxrN1ChGoDUhbTSBEFVkEqh2ZanXriSjXz5AJ1wukt+Gv5VGqxWTz2P/bEv9scCqbg8VqCmGlMZkcUzwWdKkCNTPT0gDSgLGAsDUX+2DMn4tQ/3qlNrjmHNOna8kDVAm2HbtLHcuqR1FwVyUwhTElGqriVIYdwZw7TjplShQaMIVwRpwmnBKIQxXCgkbHBYRYwzyfcYJRhUYrt3whUnD/Kw4UPcYyy2CoTkDjhw9o2xOKQ74d5xGzHBJW4QhTlWG4xwGC14g3XmHviGrWnpGAE6rIAyQ7AYYcS6ccEw6RNy9DUwH3w6pV59S/TYgx1g2v22xPTYIs9SRFp2vPx7+wwr1lYSUv7Hf7/ANSWxxF2KoSRIFh97e3kukNhgAME3/H5Q2aztLeodDHsrtPcmAbbe/W+HU+QqwvN1IgqR3kHbDMzlnZopuIAMqToJmIgwQ3bcb7SMSJQZSbm5llYWPvG4PYj9cTpuLi5rchoftr6qr2Boa4m54ffT0VlTySZmRSha0FvLsPMAjUV6BwTt+YXsZwE1MsCGHMsxIgwN1I7i5/4vbD6dJ/XSLoymxFyrdNrMLbdb2wR4n8XUv2T9odVTOJClBB1MZ0VImTTOksG3ER0xB9c0SNRpyPA8kwph4J11/IVTWy7uy1SqgIxXXaSum0wbQ1iSLyIvMXXh1lOeoMGmNTzHqIpOhNrDnn7Y8Yr8VquxZqjk/zEfQAWA9h2x6p/Zhxw18rmqb3rUlR6bdWGqoSp95Yieusdsce2bSWbO8i1jHnH3VKTQ54nl7Jcxwzy8zmHDk+ZVcaTAA5i0jvsv36YZmUbTCwGF9tQmJWQN7QY/ixd8XqU6fDXzNUatbhwvdR0vsWaPpGPLq/j7MM7MRT0tMppJEHdZJkWt8YbYtspvpgMHXrAt+fJbtDXF+J5/Ura5RmqxTUiowaORNMsbxA3gGx7XtMA7NZVaMqearAFSDKIQBNMQYLTZjt0vvhvg/xLRGUJytIU6rEq0AfhzuFgAX6QPnaMV9fOeUwBNI6jygltRmxmDf6dRc7g9zaowjFllzcePTvJQ3Zc44c8+g/KJXL9fyEyDPcKNMjrb+h2w4Pp9O/73+QHQYknU0EbloMbew7Dcdok4ZYe57CD/wBv/I7jHRIP/p6d5/ClH/Hr3kiPJ1UoA9IJX6AeYtul9Q/xYB8vFrw+SSo7FwDMsUBJAvYldQwNXoaWIG02PcdD9sZs7i1xpnqO+7ysqtBAd6oPRjsE6cdjslQhUfDfCStUC16p1agGWnzFTIEs3QxeB8yTi+4TwOmKsKFQBo1eW2oiZHPeAZ2k79Ol7SH4zCCF1kzAN9V7k2M9O0dL4zmZ8YClm2Q01NNapE6iGsV55jaC0jsIm+PHc9rQCV6VOi55IbdWOTySsWJJsHgszEeloldIBt7nb647L5NWpv6BCEXLkzKjq0arHt7RF86PFNUqClEWVgY1vGpOUmCJ3YmNo6bYmbiubkgUjpsv93UuLcwnYkBTBIjGb1pyKf8A1ntzA9Qr/NAVaTMfLUBkkiNibyRe6nr/AJ2qMz4eVqcqVGtzBWGI0gXIInY2EmPpYXNcXzDUqRGlHZ3DIVhT5SB9nvuTMHuOtuTxgFRIV+gMlRHISukgEMbbQLt9caajNeSBs9S0Diq/I8GelVUqSASdWkyoRbCbzqmZtuPcjGiVgdv/AB89sH12WqEMldKkAgKGEt1upB+Nr4BzWXCMVIkhUNiA/MoMwDG8iBG/XrWnULDGcrnewFdpwmnHcyzMMFJBINxci4Mdvb64kWDsfn2x2NqNdkoFhGaj04QribRhNGHlLCh0YTRibRjtGNlEKHRhNGJtGFFPBKIQ+jHaMO4lmaeXgV6gRjA0eqpJBKhkH92TFtZWcUGb8a0w34dNmSDzMQpkX9IBiVBi8yCDBBiJ2imLSnFJx0V75eF0YzuW8dUyxFRGTa4IYdZkWIgg7TjRZLNJVQPTYMp6jv2I3B9jfDtqNdkUpYRmlqbgEGIEGbe5j5kd/pcPNGCRP3+m0T3FvfE+YAkXXYbkdp/zxS8MoQx/ASnZRI03N526D9ZxxU3ENaQ7O/rddLmgkyMlZJdZQhgTuGBH3GFVWEAm0yQRNuoE+n6YnyuTd/QGb+UEgzvYW2j7YsKHAszECi0e4j63In64Zzhm+PWEoGjZ+UAuhTIYqBBaZAiepGwkDvuL4q/GPhs5jLBkCGovMrBkKuvVVYdTMgHqu94xpz4eriZRQLWJA7yZB+P1wuXpVMrHlhGQ+qiyqVk7lDEoetpB7DfHibft7GQG1GzwMExyIPyu2hSJFx35/ZeA1ssyGHBU9ZEbY9s8If2QVKeU1/tlbL16yKxFIKFSbqrk8zRN4K37xOAvF/hWrxDMUUpU6WWApvUY1R5YJLIig6QZJJgWG5xu/HDVhQyvleetQZiiStAaxyyWFSCD5QvJAOwkXxlCr/s0Q5wz0zyKwswOKyf/APl2frZJqeYz8sRaky+Yi6Ty/izqEwNhAnY48Tz2SelVenUGl0ZkYdipgj74+mMlxCo/F3CvXNA5UHQ9JkpBg6wyMx52Op55RsLmBHmXijwt/wDWXq5yk1PK5h6mipKXKJYnfSSUJhoJBxSWUGOcBbMwsc3FAWY8COwNW8KQvUgFgSQCRv1EfxDeMbPN5BS4cIC4AhmLCOw0A3IMdum5GCl4blVTRkQ7MRGt4C37Qsn9B84Jyfh/NkTUDNJMhUEQekyTjp2baaVVsFw6Wnzm/oApvY5lxPv9kGMqSu5awjYL7WFvqZ+cTVRzGSBtFx1Hb5kfTFZlsjmP2kq9HOxzetaopAR3gAye3vi4XLWDMvPEElYJ027Y9Bjp+mB7qDmxnKZRUqwbVcGRa1vaL7x98S5ql6djaJGx0Erb7YQ0ybAH3P8AlgrM0YCiI6gWO6oZt3mY6TjLiq0zx790WLCIQGjHYn8vHY7ZXPCttINZpHKXPb949d5n7/E4CyvBKXnu1RSwNVqksARz6ZAE3soBBB3PviwABrsGA0a+/vfpMyAfeewOKDj2YarW/Z1OlWl6rAbKdlPzEke4A9/JguiP1z76Luc/ACnZrxBTXVTooavqX8MAKNQZY17bE7A/piJc9mCn/wBqNIGm9RtUGBvp3sOmL7w/4eGmEsptaJb3J/y2xoV8N0ouoO2PKqf5OmHFtNpcAReSLa2tzhVbszyJe6DwAB6XusRQ4+l1rU3pEgDm50ttLRK/JHfviDi/hag1MMkIxLgaZK8yRqCemOaZWJgbxjYcT8PKEIF13Kkz9Z6Yz1LImjKLDoQdAP5Gj0z+6f6/Jx00NrpbQDFiM2m5jjP76zZLhq0SLyDqLX6J9HLlEp6jJgf8ou1x3uMJn8lNRLidKzcX5RAvub/f6gy1M8Aq2aSx333EmZ3v/wCcStmFJVQ35VBsbWFtvv8ATHoAkH1UyAVUFVFYK8cr3id52kDb+th1w05JiJ5ToQtq1LqWNwb3H1H1xZvR1ZhwDuxv0uzcxMbXxJl6U6xNoafe0drnsDgJkTrCAPRU6VDJHqjeLEGJhh3se3tO+JaZDbGe/cfINx9cWP7OrIWMDmW4ifzDcR0I9sBZjIFQGktIJJUgNvt0BIE9gcO2s4Wz+Uppg8k3y8J5eJMvTfSWfSEUaqlRiEWmCJlyQALfB7A4o+LeOadMlcoFqOP99UU+WNoNOn+dTMeYSYP5djih2hoCTdFXGaKUU8zMOKSEEiQS7hfV5dMczx1IEDqRjJ8Y8duQUyitRXYvM13BB2qLamCOZShg3BJxncw1bM1WZ3qVHYiGaSxKzoMWh1iJAEg7DGn4N4M01AK408rgIN9QkhYjad4P26c7nuf9VgqNaG5ZrNZXhFWtMKW3BMEDmufZQxh46NJjGiy3gUFh5lQGV1Ep30lyLiLEmfeca7K5DTT8tBpHmAssQBygTe+/L7zPTBCZB6jJEwoUi/L6QxUyYAkkGe/0xnhamgnNYmv/AGfo1MFXYMTFwAsQT3LA3PSPiMUD5Gtw+vLg6DIbSbMGDeoDaC+q/wC6O+PWTk3A5gZduu4JHVehNp+IwPWyGumyVVDgAhxHLIHM0THXe0SMKSNCtAgzEql4XxAF6qodJPlsFDHmDU6ZFQ2Fjq3v9zc98sG9YDdyRMx84z/GsictWy7qjFlQIuqstELptDM1jylZmQQvaMWnB+K/tCWOmoANaakOgmbyu8/6jfBs9UYQ0iSOiKrZcSDHqiqmTWAAo9zG0XH1w+llIsj1U6/h1qyfXlcDr+uGUM/RMr5iypG7XO1yTvdh9SMFswkAXM9L/JJ2H174qcJFw30lJcZT8IcUagUquYzokhtXns8C40zULQDIMR0GLDh1bNUhK1i4/wD6JSLH31Iit+v3w0qR6T1vtcAgxfbb/W+FoZZjUFRaju4urM7Mi/xLTBFOexKkTBvjx/8AIbOMJewNbH8iBYcgB8kdF2UahyN/fvyR616mXdMxmyApDU6igNKUqmk+axkwVdVJ2hSx3EYfxjxRlaq1shn6py7kACoDpSqhIanVp1LqAYEq1p1LcYHyWQL5jzcxULLSEgMZBZuVBG0mSdumKbiPh/StdmRalKgSvlkrroB0DMKTMrKFgz5RECBpKHfyv8ftG7ZEHB/E/nzvK6HUw51z1R/AeM5Lhqsozhzb1HBVFZarsxAVVREspNhJiTucP8U8UHnU9VLzTRPm5pVAdUZ10JSMwG0o7Sf4lPW2W4XwLQaFTLpUpmq4WnWqeW1QagbUkUFEYwRqJZugCnF4tCrkK8USlWjWph4qcwfVIeXux1G5JJnXcHHTtW1A08IyOZ0A181hpta/wmR6IPOPTYeZlVzWX7ohoFLbnnV6i/ADD4wPkeKVWUebmM8h/iqmmD8BNJ/THGgtNitJq2XNSwpVHWrTUE82nUJ0jYGRuAb2J6O9FQKnMIiVFzA20gSTA2Cn3bHqbHs7GsxFrZ4gZ9dfcrjquMwCU3LUNUk1KzEn82YrNa0bvhwywIAEkksZ1MYknczzH7/9azj3CvN0VKNGm4Fyfw5Hzeesd7H63VLIMFUM7yFVWWQUkATAYExI6nHa2CYDQfKFMtIEkn1XU8uFEADeb3M73JvgXLOS1kqga6oJctHKKagw3RjsAABDYPXKeynsFBX4ECZ/1tgjfpH0j326G+A3qttGfBDbU3TeY42Q2jHYK0Y7HbiXLhRuoee0iF1nr77RG89cZ2sgXM5hmElqiCzD06R09yOsbY0RB85pI0liPqDF/gwR9PbFRxnKnS1ZFBZTcblgIue7C/zjyzfzBGcZxqMss11PGvAzlPstvwsDy1jsJPfB2MLlfGAorLamEA8q1GgHaSisF+Nzii4r/azVWqQgVVgAW1X1XYEgE26QCCpEY+ZbQq0ZpPF22kZHobLsdVY7xtOfqvUczGkzjIV1loH7wP2PYexOEoeMhXpjTMWuOcx3fQNKk7wCYwPmKoKloUgAkSJHzcG0Xx27BRqYzVMgEQLi5mLjPp5qdVzSAwZ5/oqqNYltJDaTBXmBMFkM+xkD6afqTQbmK8wBJk/Rvfcf9cLXoBXgAFTpuSdi4gTH70ie/wBIfQokkSBpDNJ6bNu3S3/g3x9DMCFzxJRiVRr9JABBgDe8/wAvt84dQqCT0gNa/wC7f2mMECmPN2gAiDafUbm+82j6++AuJcYo5Qasy2lmkU6Qg1KnLsBMLIi7EbwJsMTLrROiaEVl6ZZW0yzHSAoDEn1G1pjv/qKXjnjLL5UaAf2itJ5KbxTDArKPWAI1CPQL7CRInFeIfHNWspSmooUH/wB2s6qyt6kqv6tY3Gkhb7E4qchwp6zQs8wIJO7AXAdrSyx+h95JLkpICJ474izGacebUkLdEQaEpxOioiySrgSGGoz3tOHcN8NvUXVCqOYjfTLbhABsSOoiexxouFeGVplixU1FqKViGSHMByCtzMdxFj2xf5fh+mioUkItUckDra0dQBe0bd7AIAsiCc1U8K4dSprcLEqSxXmBB3kjV6SBIiYGNK2QHmXuxFTR1N9UA/xWIbsMA0aSsvNBGjlNiDDCT2j674sK2SKsdMgtrCyeZhD6d9mJsRsO2Fc6/qqNFkTkqV3C2k81yAoIEsSLwCY67z0OOGTY0UpqXAQKYYnSQVkwx/dBIPyPeBf2hKVRhI1OUBEleZQeYifSCCvTcExgs0PNoIqsYplGu/IeUMV7ALMN8juTiJMlUAhV+Y4bU8tgdUMFIBneSdLWBB5Sf8MGZwzL5dyWAMhuUzqAOoiSLgCWIuI37WwRlsygYAsBNFlW4eCS0KeU6diTvtG+IU4gyCdHvJsDphjebHlBv+mMkIhB8c4XUajohWfUIFUnTsBvM9R3NgO2MPnuEDJVjXBqabwugAEt/uzq/LqYkDTPvacehZjjMQVuZBIIGoglZAGsRae/Ttis4nX8wtSZGdWUqu4BQ3gAHpy7gxEW6YDeJt3KHXGV1XeHqn7RTL0VS+pWVSPMUD1CTf4OxkXtiCvwV6bcrVKTAtzqTzSN43YRfsOuJ+DZdcqIoqdZUyQFMi8c0HYCY2mPeTxxEsWVAA8SAXpkmw5fRbvI3IAtigjNvqpkHVS8K4lWeqKXlmoG0qGBXWSZksoAUKLfAGNVXqpTXy6RDNMOwghT1Ak7jt0+bYy2Z4iKaMKB8qpURVeoCGK29FMkAaSbljEzYwL0eSzlWgS7MoLMRAEKFEeoEjeDftPRhiVSm2sMNS7fk8+XJa2W5Zrc5QglX9VOmxqtfcoDpH8xqaBBvf5xW5zMkhsuBJr1C9V59TKAxEe+ofRQMXObIWhRQyr1gtVxOlgLBF3kXM/4MV+S4fozNCSXDV6o5uk0q1wYBPoG874ltjA6i5rM4t5ftUpyCJVRxDPvlaVEMrNToZtKpgH+6KjzAD3Vi7Aex7Ym8WUW8xXpVCisztRK3VKmr8am4NjRYgVIPRywiIaz4vkyzVADbdbCQyM0dP4vm2G8MoGtkVSCXX0AkjUyS1I/41D0yTI1Ul3jBSohrAx4mwn0TF03Cdw5kzgNOrTFLOUhJSfWomKlF9ypk+4kq2A2ptScFpZACJAuv8yjYe6iLelRfAueqVKuXR0QJUSGVjqBpmFMqwuOUydxYi+nAFXiDuf2h5XMU1/EIClKyjaoOzaZmBexsRBpSLaIDG/Tpy5c1JwLuuquMxnaOtZJDMyxCtqYn0wVHMOs7D64NprUnYOO/pYe9rN/y4ztHL1qjpUFVBSvyEglipksGUcpbUIYdCNxAOipPKmGe26sZ/NEgiZteZItfrHS54FznxyWBpiBkiKKJrILg6QSwB9MAkTp9P1vjkQWMi/aevTb/UYo83mFo1kSVY1VViVKgjU1TeOgEWB2nfF/l60097ahK+8GTE+0f6nCMc/ES4/pBDYgBS/sg7/1/wDjjsHUFqaFllBgSPMmLbTIn7Y7Bvnce/RGAcFRcMPk1FoEu6jUzPUJZhBkU2LGZC8xMC3QFcFKQ7FfMEs0gA7zML7CQTMX036g+f1vFtQ1jopLUcswUq+olUdiQywSA2kt8b9DgWrx6o1X9oFNVOo+WSzKjBSzAklgJVgCBO5IHXEt4AFXdOUniziSisyDQ+mPVqe7QQqrOnUAbkg9tRNhnM7xAMY0q2kh9VzN1XTvEXF7W6RGDOJ1XzFRjU5X0MBpU8zdwJkEqoQE7avrhatBEuaSjQ9FyV1LKErCjUIUbXO8denMWknkl3JmVBwzj3l1LIFIeOXlJ03gN1MXgzPe8Y9LytbzqKPTcOHGonTeCCItaeh7EfbF5XglCvUFXVTpqRR5S6li1ORqZdh+Q2EQvWTjWtWKMmioBImlpOs7kNETf1gW67DSNNqZIMlKKZCtqlCVAAETJJusSLQCYWF77/OAOL8Zo5UoKtRFW/UnUyg6jcdmAA+ADJBwJlq48unVZPLqM+moF1fiEiC6GSxF5noevaj8Q0BnBdDSUMCuq7SRBJsAZEdVA9zfHRjJI4LcFin+IP7VD6ckhFr1WAFR1aeahdlpMDPqBa3SCow9N6lSozEszNd2O9Wxh2JMeYOpk33vJbTZTw4lKWKvUgyFAYC8yxaxO3QADSJDb4sM3wZaJZUD2JUsTIaAQ5C9BMj1Gwi04owtmNVJzXROiq+BcDRqi+e408pYhwpMhrEgnSbRcdTvJxpckqU/O8tgA0AaWkmBKgmRBCi8dz3vWcJyqQRpEkAklikmWIAlgCfb7zOD5RGYGn+YBl1tAj8pvIIj7jebY1zoKxreCs1z1+YaizAkgjamRaxubmOljtib9rGkqUm+qSZJBJblBmTG/wADFQ9WkGBKdSYLEDcXkmew+tsLRr0RqETI0i7QCCQQIPMJnr7ydsQLmjUacFYNdwVkSiKAKcBS1hMwGk2CkzY7dT747iGYWoyt5cBAyxclp1AsT2MREbxe4BFqVkgaxMk6STzXDry+8ahIgwPrgs5qahKoJE67KSeWoGMTG5Ptf80XVzxpCcNKzXH+FVSaXOVNSqqrq5otJSWYsANIi/Q7bYt8jla1Ly1FaoaaAFkMldh6d4gxcDaLRgvMcWipTYqIdg6zpadNPMKYggRpZTc9/nEtDiiHQmmShW3LEytiuqAdgTvsfbEANU0cFGag9bF5jftBuSSCBEfIjFbx56lSmoWrsZKmnYxIEHTbla4NiMQZ3i9AIKTVQr0ygPMqmaZUmdMiTpII/iM4bX4/SIP4ilAL7ECQZtN5Ht3HYYcmRCyFRZehX85+UHywbkmBqLMFIHNsCLE2F5NxqKSP5ehqi06wOpSJYMCJCgtDaZYQOhJ/enFM3HadJmGmFq00qLVEAqdGkEiCROk3mRr63wvGOMKHpFWV4pgMoM65QQSYMqDe/uYN8YxrQJQWkGFclEbWscyoTaRJ1U1vKAkHWQff3uKvi1UrTYU6kQCzbkaZEhLACbA2BPXrNplM+KlLW2gVHXqw5gWQ6NVhI2E+rcmRLZnLo7hqZlmFKsGVwwIZTIkEdDEggRHtdnAuaSsAggFaXKUBSLCq8urDUyvUsQfSCFAZbMQZ1AdbRi+4fwShnaiB1DGSzMCTPlsCQZGxNoP0MDGH8QcYJzOYRAPw6zodVuYsZ9oAEe0LvM42vCs+1DhNTMuArVFYU+hupZ2E/wCMj2KztigJCUtlUfG889fijuv9yVWjSgwEAdQDHuoqNHUdLYn4D4pVs/RWopDNVUq2jTOoMCJkho1b+5j3peGUj5dSsiqsU2qKHJUSVr0+YtADA/QBvqK/gWgZuiZUEltJBRtWhW0gWkAEAG523jHM903ysrilBiV6BU4ulSpAJPOwm4JUgm0DedPURG3XBHBlBqVBRNmAi5gBoNNvYpWAHcCo3bGH8Nh6jpV5Hm6klTp1BgSIEkkiCA3Qnpc/hmYbL1KqDTTFOqPMP4l0Zak7A7gzAkYbEckGnF1b8ezFWnXXR/c10YhEEulVP7ymDsFBtptGpbGDIxzDIkuKdR3UXV9LCfT6lBWNQ2IFgY3xo6+aWo6AEHzialFhfTXpqRWpjY89OTuLtHWcU/F+HmqqygLeYy0y9QCYPPTNS0SDqUREgg2IB01MJ5FK1k6oXKK61J1ESsFGYsAF0+kxAO4MdgdsMrrWpnzqlQLl6XPAsDvYnTqk9QGm9o3wXlszSNIimugJ5ahmJgaryGNmaGVosTJ6TgHKcZFRa6q1JwVIWGQGSCZtqBEgfAHYRhS6WlrfNaKYJlWK8Wq1KtN3VAoy9M6ZJPMXgMSQVbRIPLZp7iTa/FKVNQXqLr1SAWFxeSJN7np+7iq/ZBWqJ5hSPLpksUBEg1iLT7GRaY3GIs5RRW1IZXlAIgKeVrggC0zBk+kgmIx04jYKMAK+p+MMuABI2H5l/wDnjsZJRUgQbdPxThMJhP8A0ieSy3Fq7KQzfs86VLU6dddUOC5loClrxAJvOLtfD1AU6VVHFGKYMBhrl1EsFIJMMdtjEY83OfpxHl/TUf8A44JfjUMG0C6mwJjmM9eoHL8DG7tuQMI3rtbrZ5rwgqrTfz/MTVEeT5DEAaiDM2hY1kGCw74lreH/ACaYRnQkrS1OCWW9YaZixAURaRAtjE/7eOmQuxMDWY9+X7friXLcerVNelV5UDtAHppkXvv6vtjMIGZt/a3eFXtalDxKNddGhtIgkTNidtr2n6Y1dXKN5VJFc2W8PJuxgWBYG4HTbHnNDxPzyaNM6QxuXIJAMA807kbRg5PHdVDTACRAJBlouTpBJJFo++GdTpnILG1XjMra/wCyzSpkhmBUEmXcavoTtaBB6Y7OU9NTVSdgoJ9RViYJtITVNjt0PtOMTmPFb+WpOkM+owAQI1EBt+4YR7A9piq+LGanJ9QewiVuD3Pvfv7dGawARKDVdMreZipU5jqJQvpvBiQW0RExY/8AEdsMfMatVz1BkRfr9Tb74wp8XO1J5mzAgdLgiSe8R8xhi+L6nlMIHqXv/FMHpJMxioc0EFROIghbOnWpgEOWsaZMAHeY+dj+mJOI8Ul6hFMsDUMy2mSRq1nltJtfaScYWl4mcflBiDHMRbuJ2/6++O/9XPf8OZ3EvFgB0b2xj92834HimY57MvstrmM2awphVIBNZjLrIFIPyA6QeYACdwe5M4yw8eUYA8mrYAD8c2O5O23tgTKeMHRmPlK4IgK2oqvcqNViepwg8UKBAyVAe8MSPu2OOpSaXSOS6G1ThEnivWq3hmqTlyUS0cpqypJD1B+IyagYKCbeoxdQWlahoLVWCBGNVNZqEEhSwJgKYsBMXGskbDV5wP7Q88WX8JmgGFKswIKFSCOo0/0w5vHGdaiEOXY09RIIUi5meaPc2wu5Bz+60VXBbfxBwCpRbKKwQSGgK59WlzE6bAF1O3fAH7I01RFucA6+ur1ekAQINj+WNjOMzxPxdnKnk+ZlSumdHLEzpuCRfYfE++B/9vZjplz6ifUNyL9L/HTFQ1sQUuJ0yqep4ipwVNEzpVZ80i6ADVGnr2/6A4maoI6g3Bux3BB3HQxi58P1mbz/AP2gblJJFWmCsajswuCbW2tgI5up/wDqyJNywE/pOJQJtPr/AGuqnUAB3jZ4afATPEPEvL8gFCSaNOeePyrayjqWv7jtcHiPFBTqFANcBb6j+dQSsEflJK/TFhmM5UYrqyqiEAH4gWQAADt2A++OqcQqsxLUFm29YfTDBre/2oFztO/ZBZbjPmrV1ALppmLzJJUQBEXAPtbGn8JZ4ZinVo1jM0NIqz+KiMDyz+cBbANtMAgWxS5XiNc1SKiCmhUKdJglAOURqAcGNzvvg7JZ5FuBfb8rfp5l8PkwtAWYzUcDUd91r8/4Xp1s0yDzPMd/NeolQNTBrENUZqYIqINM6TcGFAnYW39oecCtToU2CLQpVUCgW1+SNiT+UPTgQdmwN4H8QUf2qrUCEBKUKLErTp2pqYZpMBRqA7dDjH5jxITWc1Dr11GqMNS2J06gBqb90AkEWAxNogHVac7Hojc3nHXh41X80qhkDZWzTsYEAelOnTAPCMiaeYpJKhQKbldCSGqU1Z4IAINyPgCZxZZfjlILDUHKKz1YNTWvMBygkKURYmL3Y3vcQ+KqXmoVXRoLNAFM6+VVVGdjICiCDfa46hRMEBvFBdNyUf4X4MaiKU8tdNFgNYKMSzOAF2Au4J7XOLLiXCay1XMj8WrllVAViYcMk9QSpuWtvtc0FHxQiFpovrEg6XAAEsTEA6SC1jeIjriM+LGWilKlRYqgWDVYvOjVDMVQSRqN57dsMZkEBZjW+4crHh66WBr0Sz0SxBZjRWQIF9XlEpBv+CDscVnH6zEU6mtlo1wKoRahVVqLeqhbYqHAIIvdYtfGS4X4urLmEqsoZkq6kVCQAWADKQFJM2mxJuPbGgdRm6edoNSdKNMitQDXam9IlWA5CAhQ6SbhSAMMModksMWLUTwzIHMI9Q1EVS78ujlspJbSSDGpwRMegXxHnOCUqNGo9KqoCxyhRMqQVhg0wBNgOvzOI/ac2A6q9fSJVgp1LbpalBEf198RovEWpMyPUFJWUHUwQTYggECYsZAtGAMWYyFu6GWkIUqD+5pwBYnWaxMX6XEbWwmZQisEDg6SrmDJAkyQZJAIE2HWd981W4VmzSyuh1DrRhzMDmesU6QeQRt198QcI4dnhmWD1Dr8slj5pXUuhuUNbpAi3brh4SyrSuBrbnp7n81Pv7qT9ycJjFtwnOSZLT15jjsU8lNBZzwzUptDxcAggyDqAI+sHbpgx/CbFgNUjyhUkA+1r/m0nV8Ys8/w+tVqHSrMFDz0gBqmmO/IFOG/spKyy1SV5LT0Gmw7cpH1GJgmMlXd3iVTrwanoEV1uwEFTI1Br2Bm6gfUYMbw2EH4VXUHQAuCQpDVNBmVB02G/bBGVyJ1awpXywzqT10TAHvYYmbh7IjBJYE0ESREl2DMPowIxso3aqqHBVFUyHKXUkAA84YA9fn6YvKfhOkER6haRAAns2xtvfFhk+GJpHnFvMGklRYcyg/pJxYnKtUNNU1BANzeTcgx7gjDkzkphoEys7nfDyJSv6BJW+oy09v5du33wtTgSBAqgdS6mfUJBH0P2jF/nuGqyJcFkklht6YCx1EiJ+MVlYzU8w35wSAIBMDf2sMMcYWtbTdF0C3CVWlYCWqAQBuNJMkexxFUySCmVCi7yLCQBqj9CB9MWeRy4dryJkSTA1Hb6Yi43SSmxVZsSPfsD7zE/XGtdLhPNY9jWtsVULkVi+/LcQJnaLe2CavBgCwJC3m8CIgEfIvb2OJ+Gstiyk2nadouPcXxYcRQNUY0wzF5YyN2ZmBMe7QfrhXudMN5raTaf81SPwtaQVtQ5iQ25s2pQ0fwyG+2AV8LKVn9oF1tCHrII36Y1lPLa2h0ZyNxMX0np3EAfTEP7GTrZOWmBNoMam3H1O3zjmeKhMgrqZucnZX79Fpv/UFBauXUjTIN5Kj0GlpMQdLEfYnDKRSrTOXIJC1Kjgam5lLERINjpIv2Ddd6Q0DCEhTdQpJ/nMfqb4sRk2FSC0Fg5YibBtZcfINo9j2xIseALpmupXt0+yE8ScbWq2VAWCkzckGFHvtqpx9cVlWqpNQrq2aBBs2qQu9+3+LFnW4aDVotBAEUwsCPTVYW94AxY5XhNJGptcampsSSBB1An7C2KAkCxU4bJkLzpCKQfTVrBygLroEaiJKme174H/bahDEM+nr22P8AkMa7Oiio1sKesqmqXW5JhpE9Af0wK2ey4WohegAbiGBuAR0P1+uGAPElMK2HJoVNx1TFFtRE0ksCJsqST2BMx8HtivrhmaSXkgEiYsoEH7CcaCtncq1QOWXlpoqqoYrIAkiB0JP2xHnOIUai01hiFUyVR5JIA3jpA/0cO0GFFxbKp9Lg1JNQkUwDqMwOWB7C9vnF14OyRqOQxb0AQJMg6pEf4f1GIciirOlazKbMRRY2JU9f5cWicdWnTanTpVkpNTKu+lRUYsBDEloAmLAxB98Di7AWgEqkBrwQR8/K0/D+NUMrxIVamYaoxWnl6tNQujSQiu9Qi3d4HX2xS+IOHPlMxmaCs6eW1WorBiAysimjyjduR2J7gfSn48hq1Xc5esjGo5voWAzEhTzbiY/8Yv8AivEqtehQqPlamqhSFCpVZ6cPIPlkidWrTMnrjBSIbe6TeSYFuhVZm6xqcOphnYsKpLO0szeb54BYkz/uxf8AgXBPDM1TNSmy5hwyPRRF8uUb8FKb1A5EidEe8bXxAmcd8vUoilbSJJqCQQ1VpFiSAGcQPfuMB8KyFSm9NVvBkhneDYsBOjSosT+mJ4XYSOvfyqeHFIVvwXikqGZgGam+ttZGq7kwO2oaiT9NsHZ6tpStSol0FJMsF0yAGYV56C34ifYe2KnhGpOVKaxEAM9WwB1EXp333PeMXdGvXeq3JTJ80M4LvDCmVGifL9OpJn3wOBLr5d/2mBaGwM++at/CnBeX9srTrWq9SmCN9IFOkXAuztVv3inhfF3Cq1LJtSotqrVdD1GBYfhoQVRSfSz1Cahvcn3GCHz+bLBGXLkgDMP+K4BA0qqk+XymzGLk6ycNzPEK9Qv5q5YqXDsDUqaTF0p/3eyyv/CMIN40YmhacL7OPfcqu8O5auz1ETzCqtcINRBZWUm4/fCtP8PvgzjYqtlXFQCmZddIjTYMxBG4OpSt/wB4Y6pxKuKbhGpJqmStSqWsYLjk7zjP5ajUpJmA1QOSoUl2qFpqEoXSFhjL3na2Nh+ZCwNZH1LR8NyJdAP3aNMaZ3IevHzGg4F4jQC6asiQ+kjVJBU1mhvYnSP8OBuJZivTak9I02qChSO7QQ7sqkW3iqNx1OKjiHFsy7Ev+zIZGyVWLFQRMlrzYHvA956A0rmKLqZJySdREkmL2npjsA08tmCoP7WBIBjQ1p6erHY3xcVluC1Gapim6ul0YR9RZlPyL/U9sVtIqCCBbVsbkG5j3GK7gvF2rIwIAUnzQLkgrJif5RGLngORFR6uomFB2JBOq+4267Y78Qa2VyQSYWd4/mKjKi0CNKqQwAM3sdRiACNj/SMUGYq5gMi6y2l1dQR6iuwsLx9sekVeHgoNMLHYMN+2hlx594j8SUxVhRU5D8SVsTJZj0x5tVxDyJvwXQ0WlT8Kyuaq1dWk6ixN/TsAPoB03sMaevxI0wqmQ0SekAAxp+5/4sZKl/aMy/3VBZ/fq1HqN89APpgvO/t2ais9TLoIYDQpmFUsRzAzaeuLUrfUJCVw4Zq8zWlYEwWAYwdgSNIjp0P1GKLxVTPloMupE+sgx6Qxv8z/AMuBW4TVd5q5mqSTB08v5lXp89umGU+AUObX5jkaTzN3akDPezN+mOlzA7T3Ug4jVUVDilSkYJ7Egn/V74lPHGf1mYFusQIG2NUeF5YEqMugBmCJLDcTJ374B4jwIIFdI0sbTYj1kzv379MSLCLp8QKrsjxZgdKiqwvAVLwbt1wYOKZjzGIpVNU31MqkEe14gkH64g4WT5qAGJn+if6+mH8MzGp1DTzaZNvzDL9x/H/rqkp0TTzGbJZlRFlgSWcm5KkSRHcT8nDqdDNeX/eUVAPRWYyAT1+ME5TMAl94mlIHf8G/6nFnSQClWBAnXpB7cjzgWqmTJ1yADmSBeNNNVuCOpH8U4Lq8NqFl15rNMTMQ4WeVjbT7SfjViakIGjstS8km7AX/AOEffB9UF2BMSusA/wAqOoPsYdftjCgLL5zK0ZGpsw8FNWuo03Kgj/nGCMvwzKMy6KOuQvqLGOsmTtH9cXmb4TTeGK7lZAsNg5AHyq/bElWmtOlygKOVRG8C3N3Nh9sIRomCqf8AYdBWA8qmLCOSZMxc4Dz58pToprJCzCix5za1rgY0eWfnpggH8Opv3lxP0In64pszXVah1z6VNgD1M7kdzijZdYJXQFRrm6nmOyj1b2/d0j6WOLWnmKtSmfy+ssSbAfhgf1/piZ81RqkeWjCVEzC7KB0ncqfvhudXy0VSg0tD2cyZIiTpFh2wEubCBBN1x4smkUxr0kdDsBct7kzt7DA2bzGlQiqTOjm6EEpt9z9sJ/s9leDpsovc7ifbEjtpENBB/hMiNiDq3nFGsOElmRSF3ih2iKymZ89AGEMmlv5gRMD4Oo4uOBZ9alZ8u8RXQ0gTstQgeWbdNTR9cV3CuFNUp61YKoIAmdVrdD798Ff7ORa0loYmeWmbMAJI/EtsOmEdUjwEpwwnxAIfhGTqLXKvaC4bsBrcEfUGPtiSrkigLa59IiewIMjoYJONDmKIqVSQWBIVmstzYlrQLm8R9TiKrw1HLGTBMiydZ3kHucSNSlBOLTnmqNp1JFtUhqUV0+WvMCWJBIHKNUR1lRHzgjw8itUqliQAFVdyLa2qt8wI+XXCUcgmpVvzKQT+HaYFh5fYY0mT8MrSQiZ1aZMIPzAmyoAdXX4EQb4x9aiBDENp1JlyzHGczVNGfRUzDee8WNOkQfJoifSZAYiMZrMcTd+WW5QYMkBiTTk++9vYAY9I4rwumSxcuxaSbUjtIjmpmRaLyYOA6Ph3Ll1P4lyAAVy5Hz/cz+Udegwhq09SmDH6LM0aTCmphtWhgesDXUIB/XBdXgzuHp6iVnUrbOpWopgwbgkD6DGqfgFNVDanty28kEyWMn8L3wTw7hNNm3fU03IpdIPSmDjX1aRbAPRY1rw6T5rFcRpNROWpTq/9lRVm3nRVoc1+t2ODqFJYJqAFtwIhQpJuOx6n2OLDxv4Y10mrpUCeVSdguksCqJrFMnUIGpAZ/wArY8m/9Y1dgKY9xSpaun5mUt+uLscHCyk4QV6iHyvSuB7a0t7YXHlJ8Y5j/wDLV/4sLgwIxr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4" descr="data:image/jpeg;base64,/9j/4AAQSkZJRgABAQAAAQABAAD/2wCEAAkGBhQSEBQUEhQUFRUWFhYXFhcXFxgXGBccFR0XHBgVGBcaHiYeGBojGxcYIDAgJCcpLCwsFh4xNTAqNSYtLCkBCQoKDgwOGg8PGi0kHyQsKSwqLywsLC0sLCkpLSwsLDQqLCwsLCwsLywsLCwpLCwsLCwsLCwsLCwsLCwsLCwsLP/AABEIAK4BIgMBIgACEQEDEQH/xAAcAAABBQEBAQAAAAAAAAAAAAAEAQIDBQYABwj/xABEEAACAQIEBAUCAwUFBwMFAQABAhEDIQAEEjEFIkFRBhMyYXGBkSNCoRRSYnKxBzOCwfAVQ5Ki0eHxFiTSJTRTVGMX/8QAGgEAAwEBAQEAAAAAAAAAAAAAAAIDAQQFBv/EADERAAEDAgMGBQQCAwEAAAAAAAEAAhEDIRIxQQQTUWFx8CKBkaGxMsHR8ULhBRRSM//aAAwDAQACEQMRAD8AqgMOAx0YUY+rXzycq4WMKGwuMTJmGlRh5XCFcCFGVxJRYg74a1PDCMCzJWprBhB36HFXXo3w5KsYMo6W3wv0qn1qqK4YRg/NZaDbArJhwVMiFDGEjEunDSMalUcY6MPjCRgQmRjow+MJGBCZGOjD4x0YEJkY6MPjHRgQmRjow6MdGBCZGOjD4x2nAsTYx0YdGF04EJkY6MPjHRjUJsY6MPjHacCE2MdGH6cLpwITAMSKmHKmJCmMRCj04TD4wuBaiIx2nEmnHacKmhRxhcP04QrgWps444XTjowITYw0piTHAYEKEjD6dSN/0w8pOOFEHrGBbCV6wIwK2CcxldPUH4wOVwBY6dVGRhsYl04TTjUqjjHRh+nHacahR6cdpxJGO04EKPTjtGJdOFjGIUOnHaMS6cdpwIUOnHacTBJsMF0ckACTzECQvQxuJnmIG4H3m2JVazaQlypTpOqGAgaWXZvSJ/oPk7DBFLhxN+Zv5RIntqaFn4nEy52IgAwQRqH6BRyr8gT7jEnFRFUOCSph0JkwDFv+3viBfVc6Ppnz79lUNptE5qJcmmlWtBLCXdiDp07Cms9Tv+6cKtJdaKq0nlgGvWSAeoLHmw4VAcuVA9L+Yp9mhSPkEj9cQZLK66igk2bWIsRoBJ+kTb5xFzH7txxGROvn8K9N1PeNDhY8r9yly1NXVSfJDECVDVhB/d1EFd+uJTw5SoYCp76dNRfUVX9w3I9+m84By1OAoGwCgT7W+uCc1ThgpkFQqneQQBqHtzFhiu7eHANcZz49+ikXMIJLbT0SDhrMCaZFSNwk6h8oQH+sR74GC4ta2cc09Ttq1GFYgF4Hrh/VFwsTFziSgRWA80F2J0goCa14htoqqIIvf3GAV3s+sW4jv8cpSmi130m/Dv8AtU+nChcHZrhhTmBDoSQrrsSOh6g+x+RIviAUsdbXteJaVzlhaYKaiYRsS4ZpwyxRxhcSacJjViM047TifRjtOJyrQoNOO04n0YQrglEKDThCuJ9OGlMEohQacJpxOUw0pjVkKLHTiTRhNGBEJjqP9HEZTBK08E08oDjCYWhsqrKYQpjQJwpDb9cNz/DVSnJI9o3+2F3gmE26MSqArhNOJyuOC4pKlCjSiTh/kRidBiTphSU4aEGaWE0YIY4ZpxsrCFAVxwpkmAL4mK4KpUdKyLt2ibH6jf2vHzIlWrCk2dch1T06ReY9VBQ0qWXSzOBJ6Kw7KQZgQZ2LQYtJPZXOsrhjBiIB2gflA2AjtsYIuMAU+H6axqySxJaCYAJi6xtsficHBC8mAHG4E8w6uLWPdfqOoHKxpEmsM9e9Oyuh+EwKRyTuIZYTrT0Nce3t7Cxj4I6YSlR102FyU5luTA/MAOgg6jH7mJMki3RrB+oMAXnV8/6mCRh2XBp1RP8A2IPxupEH3B98OScOHUXHPvJIGicRyNj37puS2qILlqZMfyXU7jr89vhvCUmosAyQ8bi+lota0x126HYyUXWlmNJYcjAwSJIOxAPq6bdj2wb4fpac9RTeaun6DVP6A4So8YXkG2Gfb9JmN8TQRqqzh1ANUVdhqWZsIJ5rx2n9MR1AXdm6sxMdZYzH64fw3NEVqtMoytTDrqtp2K+5B5hHx8YJyy6WLdVEqfdrD7G/2xQP8Re3kB17hKWWDXd93UGZpDVpBsoj5IsWB7Ez9Iw/TpuN9l9gLavm0fc9sS0KV73UD67i09Jj9NrWRwTeN+g6dAI/ph254DpmlcLYgisjmY1aiOeS2uStSblX7GbhokEmTgXNUVu9I6knSepRoko3uO+xg9sOSr5e12BncQJ/KDBvbe8TgLgrVac+eVcPCuAY1Beo5RfaO0e5xyy6m/EweH274fhdIY2pTOJwxDIa/HfVJGF04KzWV0MQDI3Vu47/AD0I6EHEWnHotcHCQvPLSDBUWjHYm0Y7DJYRunHacA57xBRpWnW3NZIIlBJUsbT8TuO+KfNeL3keWqquqJaWswGhpsOtxB2jHI6uxq6xTJWm04TRjJJxrN1ChGoDUhbTSBEFVkEqh2ZanXriSjXz5AJ1wukt+Gv5VGqxWTz2P/bEv9scCqbg8VqCmGlMZkcUzwWdKkCNTPT0gDSgLGAsDUX+2DMn4tQ/3qlNrjmHNOna8kDVAm2HbtLHcuqR1FwVyUwhTElGqriVIYdwZw7TjplShQaMIVwRpwmnBKIQxXCgkbHBYRYwzyfcYJRhUYrt3whUnD/Kw4UPcYyy2CoTkDjhw9o2xOKQ74d5xGzHBJW4QhTlWG4xwGC14g3XmHviGrWnpGAE6rIAyQ7AYYcS6ccEw6RNy9DUwH3w6pV59S/TYgx1g2v22xPTYIs9SRFp2vPx7+wwr1lYSUv7Hf7/ANSWxxF2KoSRIFh97e3kukNhgAME3/H5Q2aztLeodDHsrtPcmAbbe/W+HU+QqwvN1IgqR3kHbDMzlnZopuIAMqToJmIgwQ3bcb7SMSJQZSbm5llYWPvG4PYj9cTpuLi5rchoftr6qr2Boa4m54ffT0VlTySZmRSha0FvLsPMAjUV6BwTt+YXsZwE1MsCGHMsxIgwN1I7i5/4vbD6dJ/XSLoymxFyrdNrMLbdb2wR4n8XUv2T9odVTOJClBB1MZ0VImTTOksG3ER0xB9c0SNRpyPA8kwph4J11/IVTWy7uy1SqgIxXXaSum0wbQ1iSLyIvMXXh1lOeoMGmNTzHqIpOhNrDnn7Y8Yr8VquxZqjk/zEfQAWA9h2x6p/Zhxw18rmqb3rUlR6bdWGqoSp95Yieusdsce2bSWbO8i1jHnH3VKTQ54nl7Jcxwzy8zmHDk+ZVcaTAA5i0jvsv36YZmUbTCwGF9tQmJWQN7QY/ixd8XqU6fDXzNUatbhwvdR0vsWaPpGPLq/j7MM7MRT0tMppJEHdZJkWt8YbYtspvpgMHXrAt+fJbtDXF+J5/Ura5RmqxTUiowaORNMsbxA3gGx7XtMA7NZVaMqearAFSDKIQBNMQYLTZjt0vvhvg/xLRGUJytIU6rEq0AfhzuFgAX6QPnaMV9fOeUwBNI6jygltRmxmDf6dRc7g9zaowjFllzcePTvJQ3Zc44c8+g/KJXL9fyEyDPcKNMjrb+h2w4Pp9O/73+QHQYknU0EbloMbew7Dcdok4ZYe57CD/wBv/I7jHRIP/p6d5/ClH/Hr3kiPJ1UoA9IJX6AeYtul9Q/xYB8vFrw+SSo7FwDMsUBJAvYldQwNXoaWIG02PcdD9sZs7i1xpnqO+7ysqtBAd6oPRjsE6cdjslQhUfDfCStUC16p1agGWnzFTIEs3QxeB8yTi+4TwOmKsKFQBo1eW2oiZHPeAZ2k79Ol7SH4zCCF1kzAN9V7k2M9O0dL4zmZ8YClm2Q01NNapE6iGsV55jaC0jsIm+PHc9rQCV6VOi55IbdWOTySsWJJsHgszEeloldIBt7nb647L5NWpv6BCEXLkzKjq0arHt7RF86PFNUqClEWVgY1vGpOUmCJ3YmNo6bYmbiubkgUjpsv93UuLcwnYkBTBIjGb1pyKf8A1ntzA9Qr/NAVaTMfLUBkkiNibyRe6nr/AJ2qMz4eVqcqVGtzBWGI0gXIInY2EmPpYXNcXzDUqRGlHZ3DIVhT5SB9nvuTMHuOtuTxgFRIV+gMlRHISukgEMbbQLt9caajNeSBs9S0Diq/I8GelVUqSASdWkyoRbCbzqmZtuPcjGiVgdv/AB89sH12WqEMldKkAgKGEt1upB+Nr4BzWXCMVIkhUNiA/MoMwDG8iBG/XrWnULDGcrnewFdpwmnHcyzMMFJBINxci4Mdvb64kWDsfn2x2NqNdkoFhGaj04QribRhNGHlLCh0YTRibRjtGNlEKHRhNGJtGFFPBKIQ+jHaMO4lmaeXgV6gRjA0eqpJBKhkH92TFtZWcUGb8a0w34dNmSDzMQpkX9IBiVBi8yCDBBiJ2imLSnFJx0V75eF0YzuW8dUyxFRGTa4IYdZkWIgg7TjRZLNJVQPTYMp6jv2I3B9jfDtqNdkUpYRmlqbgEGIEGbe5j5kd/pcPNGCRP3+m0T3FvfE+YAkXXYbkdp/zxS8MoQx/ASnZRI03N526D9ZxxU3ENaQ7O/rddLmgkyMlZJdZQhgTuGBH3GFVWEAm0yQRNuoE+n6YnyuTd/QGb+UEgzvYW2j7YsKHAszECi0e4j63In64Zzhm+PWEoGjZ+UAuhTIYqBBaZAiepGwkDvuL4q/GPhs5jLBkCGovMrBkKuvVVYdTMgHqu94xpz4eriZRQLWJA7yZB+P1wuXpVMrHlhGQ+qiyqVk7lDEoetpB7DfHibft7GQG1GzwMExyIPyu2hSJFx35/ZeA1ssyGHBU9ZEbY9s8If2QVKeU1/tlbL16yKxFIKFSbqrk8zRN4K37xOAvF/hWrxDMUUpU6WWApvUY1R5YJLIig6QZJJgWG5xu/HDVhQyvleetQZiiStAaxyyWFSCD5QvJAOwkXxlCr/s0Q5wz0zyKwswOKyf/APl2frZJqeYz8sRaky+Yi6Ty/izqEwNhAnY48Tz2SelVenUGl0ZkYdipgj74+mMlxCo/F3CvXNA5UHQ9JkpBg6wyMx52Op55RsLmBHmXijwt/wDWXq5yk1PK5h6mipKXKJYnfSSUJhoJBxSWUGOcBbMwsc3FAWY8COwNW8KQvUgFgSQCRv1EfxDeMbPN5BS4cIC4AhmLCOw0A3IMdum5GCl4blVTRkQ7MRGt4C37Qsn9B84Jyfh/NkTUDNJMhUEQekyTjp2baaVVsFw6Wnzm/oApvY5lxPv9kGMqSu5awjYL7WFvqZ+cTVRzGSBtFx1Hb5kfTFZlsjmP2kq9HOxzetaopAR3gAye3vi4XLWDMvPEElYJ027Y9Bjp+mB7qDmxnKZRUqwbVcGRa1vaL7x98S5ql6djaJGx0Erb7YQ0ybAH3P8AlgrM0YCiI6gWO6oZt3mY6TjLiq0zx790WLCIQGjHYn8vHY7ZXPCttINZpHKXPb949d5n7/E4CyvBKXnu1RSwNVqksARz6ZAE3soBBB3PviwABrsGA0a+/vfpMyAfeewOKDj2YarW/Z1OlWl6rAbKdlPzEke4A9/JguiP1z76Luc/ACnZrxBTXVTooavqX8MAKNQZY17bE7A/piJc9mCn/wBqNIGm9RtUGBvp3sOmL7w/4eGmEsptaJb3J/y2xoV8N0ouoO2PKqf5OmHFtNpcAReSLa2tzhVbszyJe6DwAB6XusRQ4+l1rU3pEgDm50ttLRK/JHfviDi/hag1MMkIxLgaZK8yRqCemOaZWJgbxjYcT8PKEIF13Kkz9Z6Yz1LImjKLDoQdAP5Gj0z+6f6/Jx00NrpbQDFiM2m5jjP76zZLhq0SLyDqLX6J9HLlEp6jJgf8ou1x3uMJn8lNRLidKzcX5RAvub/f6gy1M8Aq2aSx333EmZ3v/wCcStmFJVQ35VBsbWFtvv8ATHoAkH1UyAVUFVFYK8cr3id52kDb+th1w05JiJ5ToQtq1LqWNwb3H1H1xZvR1ZhwDuxv0uzcxMbXxJl6U6xNoafe0drnsDgJkTrCAPRU6VDJHqjeLEGJhh3se3tO+JaZDbGe/cfINx9cWP7OrIWMDmW4ifzDcR0I9sBZjIFQGktIJJUgNvt0BIE9gcO2s4Wz+Uppg8k3y8J5eJMvTfSWfSEUaqlRiEWmCJlyQALfB7A4o+LeOadMlcoFqOP99UU+WNoNOn+dTMeYSYP5djih2hoCTdFXGaKUU8zMOKSEEiQS7hfV5dMczx1IEDqRjJ8Y8duQUyitRXYvM13BB2qLamCOZShg3BJxncw1bM1WZ3qVHYiGaSxKzoMWh1iJAEg7DGn4N4M01AK408rgIN9QkhYjad4P26c7nuf9VgqNaG5ZrNZXhFWtMKW3BMEDmufZQxh46NJjGiy3gUFh5lQGV1Ep30lyLiLEmfeca7K5DTT8tBpHmAssQBygTe+/L7zPTBCZB6jJEwoUi/L6QxUyYAkkGe/0xnhamgnNYmv/AGfo1MFXYMTFwAsQT3LA3PSPiMUD5Gtw+vLg6DIbSbMGDeoDaC+q/wC6O+PWTk3A5gZduu4JHVehNp+IwPWyGumyVVDgAhxHLIHM0THXe0SMKSNCtAgzEql4XxAF6qodJPlsFDHmDU6ZFQ2Fjq3v9zc98sG9YDdyRMx84z/GsictWy7qjFlQIuqstELptDM1jylZmQQvaMWnB+K/tCWOmoANaakOgmbyu8/6jfBs9UYQ0iSOiKrZcSDHqiqmTWAAo9zG0XH1w+llIsj1U6/h1qyfXlcDr+uGUM/RMr5iypG7XO1yTvdh9SMFswkAXM9L/JJ2H174qcJFw30lJcZT8IcUagUquYzokhtXns8C40zULQDIMR0GLDh1bNUhK1i4/wD6JSLH31Iit+v3w0qR6T1vtcAgxfbb/W+FoZZjUFRaju4urM7Mi/xLTBFOexKkTBvjx/8AIbOMJewNbH8iBYcgB8kdF2UahyN/fvyR616mXdMxmyApDU6igNKUqmk+axkwVdVJ2hSx3EYfxjxRlaq1shn6py7kACoDpSqhIanVp1LqAYEq1p1LcYHyWQL5jzcxULLSEgMZBZuVBG0mSdumKbiPh/StdmRalKgSvlkrroB0DMKTMrKFgz5RECBpKHfyv8ftG7ZEHB/E/nzvK6HUw51z1R/AeM5Lhqsozhzb1HBVFZarsxAVVREspNhJiTucP8U8UHnU9VLzTRPm5pVAdUZ10JSMwG0o7Sf4lPW2W4XwLQaFTLpUpmq4WnWqeW1QagbUkUFEYwRqJZugCnF4tCrkK8USlWjWph4qcwfVIeXux1G5JJnXcHHTtW1A08IyOZ0A181hpta/wmR6IPOPTYeZlVzWX7ohoFLbnnV6i/ADD4wPkeKVWUebmM8h/iqmmD8BNJ/THGgtNitJq2XNSwpVHWrTUE82nUJ0jYGRuAb2J6O9FQKnMIiVFzA20gSTA2Cn3bHqbHs7GsxFrZ4gZ9dfcrjquMwCU3LUNUk1KzEn82YrNa0bvhwywIAEkksZ1MYknczzH7/9azj3CvN0VKNGm4Fyfw5Hzeesd7H63VLIMFUM7yFVWWQUkATAYExI6nHa2CYDQfKFMtIEkn1XU8uFEADeb3M73JvgXLOS1kqga6oJctHKKagw3RjsAABDYPXKeynsFBX4ECZ/1tgjfpH0j326G+A3qttGfBDbU3TeY42Q2jHYK0Y7HbiXLhRuoee0iF1nr77RG89cZ2sgXM5hmElqiCzD06R09yOsbY0RB85pI0liPqDF/gwR9PbFRxnKnS1ZFBZTcblgIue7C/zjyzfzBGcZxqMss11PGvAzlPstvwsDy1jsJPfB2MLlfGAorLamEA8q1GgHaSisF+Nzii4r/azVWqQgVVgAW1X1XYEgE26QCCpEY+ZbQq0ZpPF22kZHobLsdVY7xtOfqvUczGkzjIV1loH7wP2PYexOEoeMhXpjTMWuOcx3fQNKk7wCYwPmKoKloUgAkSJHzcG0Xx27BRqYzVMgEQLi5mLjPp5qdVzSAwZ5/oqqNYltJDaTBXmBMFkM+xkD6afqTQbmK8wBJk/Rvfcf9cLXoBXgAFTpuSdi4gTH70ie/wBIfQokkSBpDNJ6bNu3S3/g3x9DMCFzxJRiVRr9JABBgDe8/wAvt84dQqCT0gNa/wC7f2mMECmPN2gAiDafUbm+82j6++AuJcYo5Qasy2lmkU6Qg1KnLsBMLIi7EbwJsMTLrROiaEVl6ZZW0yzHSAoDEn1G1pjv/qKXjnjLL5UaAf2itJ5KbxTDArKPWAI1CPQL7CRInFeIfHNWspSmooUH/wB2s6qyt6kqv6tY3Gkhb7E4qchwp6zQs8wIJO7AXAdrSyx+h95JLkpICJ474izGacebUkLdEQaEpxOioiySrgSGGoz3tOHcN8NvUXVCqOYjfTLbhABsSOoiexxouFeGVplixU1FqKViGSHMByCtzMdxFj2xf5fh+mioUkItUckDra0dQBe0bd7AIAsiCc1U8K4dSprcLEqSxXmBB3kjV6SBIiYGNK2QHmXuxFTR1N9UA/xWIbsMA0aSsvNBGjlNiDDCT2j674sK2SKsdMgtrCyeZhD6d9mJsRsO2Fc6/qqNFkTkqV3C2k81yAoIEsSLwCY67z0OOGTY0UpqXAQKYYnSQVkwx/dBIPyPeBf2hKVRhI1OUBEleZQeYifSCCvTcExgs0PNoIqsYplGu/IeUMV7ALMN8juTiJMlUAhV+Y4bU8tgdUMFIBneSdLWBB5Sf8MGZwzL5dyWAMhuUzqAOoiSLgCWIuI37WwRlsygYAsBNFlW4eCS0KeU6diTvtG+IU4gyCdHvJsDphjebHlBv+mMkIhB8c4XUajohWfUIFUnTsBvM9R3NgO2MPnuEDJVjXBqabwugAEt/uzq/LqYkDTPvacehZjjMQVuZBIIGoglZAGsRae/Ttis4nX8wtSZGdWUqu4BQ3gAHpy7gxEW6YDeJt3KHXGV1XeHqn7RTL0VS+pWVSPMUD1CTf4OxkXtiCvwV6bcrVKTAtzqTzSN43YRfsOuJ+DZdcqIoqdZUyQFMi8c0HYCY2mPeTxxEsWVAA8SAXpkmw5fRbvI3IAtigjNvqpkHVS8K4lWeqKXlmoG0qGBXWSZksoAUKLfAGNVXqpTXy6RDNMOwghT1Ak7jt0+bYy2Z4iKaMKB8qpURVeoCGK29FMkAaSbljEzYwL0eSzlWgS7MoLMRAEKFEeoEjeDftPRhiVSm2sMNS7fk8+XJa2W5Zrc5QglX9VOmxqtfcoDpH8xqaBBvf5xW5zMkhsuBJr1C9V59TKAxEe+ofRQMXObIWhRQyr1gtVxOlgLBF3kXM/4MV+S4fozNCSXDV6o5uk0q1wYBPoG874ltjA6i5rM4t5ftUpyCJVRxDPvlaVEMrNToZtKpgH+6KjzAD3Vi7Aex7Ym8WUW8xXpVCisztRK3VKmr8am4NjRYgVIPRywiIaz4vkyzVADbdbCQyM0dP4vm2G8MoGtkVSCXX0AkjUyS1I/41D0yTI1Ul3jBSohrAx4mwn0TF03Cdw5kzgNOrTFLOUhJSfWomKlF9ypk+4kq2A2ptScFpZACJAuv8yjYe6iLelRfAueqVKuXR0QJUSGVjqBpmFMqwuOUydxYi+nAFXiDuf2h5XMU1/EIClKyjaoOzaZmBexsRBpSLaIDG/Tpy5c1JwLuuquMxnaOtZJDMyxCtqYn0wVHMOs7D64NprUnYOO/pYe9rN/y4ztHL1qjpUFVBSvyEglipksGUcpbUIYdCNxAOipPKmGe26sZ/NEgiZteZItfrHS54FznxyWBpiBkiKKJrILg6QSwB9MAkTp9P1vjkQWMi/aevTb/UYo83mFo1kSVY1VViVKgjU1TeOgEWB2nfF/l60097ahK+8GTE+0f6nCMc/ES4/pBDYgBS/sg7/1/wDjjsHUFqaFllBgSPMmLbTIn7Y7Bvnce/RGAcFRcMPk1FoEu6jUzPUJZhBkU2LGZC8xMC3QFcFKQ7FfMEs0gA7zML7CQTMX036g+f1vFtQ1jopLUcswUq+olUdiQywSA2kt8b9DgWrx6o1X9oFNVOo+WSzKjBSzAklgJVgCBO5IHXEt4AFXdOUniziSisyDQ+mPVqe7QQqrOnUAbkg9tRNhnM7xAMY0q2kh9VzN1XTvEXF7W6RGDOJ1XzFRjU5X0MBpU8zdwJkEqoQE7avrhatBEuaSjQ9FyV1LKErCjUIUbXO8denMWknkl3JmVBwzj3l1LIFIeOXlJ03gN1MXgzPe8Y9LytbzqKPTcOHGonTeCCItaeh7EfbF5XglCvUFXVTpqRR5S6li1ORqZdh+Q2EQvWTjWtWKMmioBImlpOs7kNETf1gW67DSNNqZIMlKKZCtqlCVAAETJJusSLQCYWF77/OAOL8Zo5UoKtRFW/UnUyg6jcdmAA+ADJBwJlq48unVZPLqM+moF1fiEiC6GSxF5noevaj8Q0BnBdDSUMCuq7SRBJsAZEdVA9zfHRjJI4LcFin+IP7VD6ckhFr1WAFR1aeahdlpMDPqBa3SCow9N6lSozEszNd2O9Wxh2JMeYOpk33vJbTZTw4lKWKvUgyFAYC8yxaxO3QADSJDb4sM3wZaJZUD2JUsTIaAQ5C9BMj1Gwi04owtmNVJzXROiq+BcDRqi+e408pYhwpMhrEgnSbRcdTvJxpckqU/O8tgA0AaWkmBKgmRBCi8dz3vWcJyqQRpEkAklikmWIAlgCfb7zOD5RGYGn+YBl1tAj8pvIIj7jebY1zoKxreCs1z1+YaizAkgjamRaxubmOljtib9rGkqUm+qSZJBJblBmTG/wADFQ9WkGBKdSYLEDcXkmew+tsLRr0RqETI0i7QCCQQIPMJnr7ydsQLmjUacFYNdwVkSiKAKcBS1hMwGk2CkzY7dT747iGYWoyt5cBAyxclp1AsT2MREbxe4BFqVkgaxMk6STzXDry+8ahIgwPrgs5qahKoJE67KSeWoGMTG5Ptf80XVzxpCcNKzXH+FVSaXOVNSqqrq5otJSWYsANIi/Q7bYt8jla1Ly1FaoaaAFkMldh6d4gxcDaLRgvMcWipTYqIdg6zpadNPMKYggRpZTc9/nEtDiiHQmmShW3LEytiuqAdgTvsfbEANU0cFGag9bF5jftBuSSCBEfIjFbx56lSmoWrsZKmnYxIEHTbla4NiMQZ3i9AIKTVQr0ygPMqmaZUmdMiTpII/iM4bX4/SIP4ilAL7ECQZtN5Ht3HYYcmRCyFRZehX85+UHywbkmBqLMFIHNsCLE2F5NxqKSP5ehqi06wOpSJYMCJCgtDaZYQOhJ/enFM3HadJmGmFq00qLVEAqdGkEiCROk3mRr63wvGOMKHpFWV4pgMoM65QQSYMqDe/uYN8YxrQJQWkGFclEbWscyoTaRJ1U1vKAkHWQff3uKvi1UrTYU6kQCzbkaZEhLACbA2BPXrNplM+KlLW2gVHXqw5gWQ6NVhI2E+rcmRLZnLo7hqZlmFKsGVwwIZTIkEdDEggRHtdnAuaSsAggFaXKUBSLCq8urDUyvUsQfSCFAZbMQZ1AdbRi+4fwShnaiB1DGSzMCTPlsCQZGxNoP0MDGH8QcYJzOYRAPw6zodVuYsZ9oAEe0LvM42vCs+1DhNTMuArVFYU+hupZ2E/wCMj2KztigJCUtlUfG889fijuv9yVWjSgwEAdQDHuoqNHUdLYn4D4pVs/RWopDNVUq2jTOoMCJkho1b+5j3peGUj5dSsiqsU2qKHJUSVr0+YtADA/QBvqK/gWgZuiZUEltJBRtWhW0gWkAEAG523jHM903ysrilBiV6BU4ulSpAJPOwm4JUgm0DedPURG3XBHBlBqVBRNmAi5gBoNNvYpWAHcCo3bGH8Nh6jpV5Hm6klTp1BgSIEkkiCA3Qnpc/hmYbL1KqDTTFOqPMP4l0Zak7A7gzAkYbEckGnF1b8ezFWnXXR/c10YhEEulVP7ymDsFBtptGpbGDIxzDIkuKdR3UXV9LCfT6lBWNQ2IFgY3xo6+aWo6AEHzialFhfTXpqRWpjY89OTuLtHWcU/F+HmqqygLeYy0y9QCYPPTNS0SDqUREgg2IB01MJ5FK1k6oXKK61J1ESsFGYsAF0+kxAO4MdgdsMrrWpnzqlQLl6XPAsDvYnTqk9QGm9o3wXlszSNIimugJ5ahmJgaryGNmaGVosTJ6TgHKcZFRa6q1JwVIWGQGSCZtqBEgfAHYRhS6WlrfNaKYJlWK8Wq1KtN3VAoy9M6ZJPMXgMSQVbRIPLZp7iTa/FKVNQXqLr1SAWFxeSJN7np+7iq/ZBWqJ5hSPLpksUBEg1iLT7GRaY3GIs5RRW1IZXlAIgKeVrggC0zBk+kgmIx04jYKMAK+p+MMuABI2H5l/wDnjsZJRUgQbdPxThMJhP8A0ieSy3Fq7KQzfs86VLU6dddUOC5loClrxAJvOLtfD1AU6VVHFGKYMBhrl1EsFIJMMdtjEY83OfpxHl/TUf8A44JfjUMG0C6mwJjmM9eoHL8DG7tuQMI3rtbrZ5rwgqrTfz/MTVEeT5DEAaiDM2hY1kGCw74lreH/ACaYRnQkrS1OCWW9YaZixAURaRAtjE/7eOmQuxMDWY9+X7friXLcerVNelV5UDtAHppkXvv6vtjMIGZt/a3eFXtalDxKNddGhtIgkTNidtr2n6Y1dXKN5VJFc2W8PJuxgWBYG4HTbHnNDxPzyaNM6QxuXIJAMA807kbRg5PHdVDTACRAJBlouTpBJJFo++GdTpnILG1XjMra/wCyzSpkhmBUEmXcavoTtaBB6Y7OU9NTVSdgoJ9RViYJtITVNjt0PtOMTmPFb+WpOkM+owAQI1EBt+4YR7A9piq+LGanJ9QewiVuD3Pvfv7dGawARKDVdMreZipU5jqJQvpvBiQW0RExY/8AEdsMfMatVz1BkRfr9Tb74wp8XO1J5mzAgdLgiSe8R8xhi+L6nlMIHqXv/FMHpJMxioc0EFROIghbOnWpgEOWsaZMAHeY+dj+mJOI8Ul6hFMsDUMy2mSRq1nltJtfaScYWl4mcflBiDHMRbuJ2/6++O/9XPf8OZ3EvFgB0b2xj92834HimY57MvstrmM2awphVIBNZjLrIFIPyA6QeYACdwe5M4yw8eUYA8mrYAD8c2O5O23tgTKeMHRmPlK4IgK2oqvcqNViepwg8UKBAyVAe8MSPu2OOpSaXSOS6G1ThEnivWq3hmqTlyUS0cpqypJD1B+IyagYKCbeoxdQWlahoLVWCBGNVNZqEEhSwJgKYsBMXGskbDV5wP7Q88WX8JmgGFKswIKFSCOo0/0w5vHGdaiEOXY09RIIUi5meaPc2wu5Bz+60VXBbfxBwCpRbKKwQSGgK59WlzE6bAF1O3fAH7I01RFucA6+ur1ekAQINj+WNjOMzxPxdnKnk+ZlSumdHLEzpuCRfYfE++B/9vZjplz6ifUNyL9L/HTFQ1sQUuJ0yqep4ipwVNEzpVZ80i6ADVGnr2/6A4maoI6g3Bux3BB3HQxi58P1mbz/AP2gblJJFWmCsajswuCbW2tgI5up/wDqyJNywE/pOJQJtPr/AGuqnUAB3jZ4afATPEPEvL8gFCSaNOeePyrayjqWv7jtcHiPFBTqFANcBb6j+dQSsEflJK/TFhmM5UYrqyqiEAH4gWQAADt2A++OqcQqsxLUFm29YfTDBre/2oFztO/ZBZbjPmrV1ALppmLzJJUQBEXAPtbGn8JZ4ZinVo1jM0NIqz+KiMDyz+cBbANtMAgWxS5XiNc1SKiCmhUKdJglAOURqAcGNzvvg7JZ5FuBfb8rfp5l8PkwtAWYzUcDUd91r8/4Xp1s0yDzPMd/NeolQNTBrENUZqYIqINM6TcGFAnYW39oecCtToU2CLQpVUCgW1+SNiT+UPTgQdmwN4H8QUf2qrUCEBKUKLErTp2pqYZpMBRqA7dDjH5jxITWc1Dr11GqMNS2J06gBqb90AkEWAxNogHVac7Hojc3nHXh41X80qhkDZWzTsYEAelOnTAPCMiaeYpJKhQKbldCSGqU1Z4IAINyPgCZxZZfjlILDUHKKz1YNTWvMBygkKURYmL3Y3vcQ+KqXmoVXRoLNAFM6+VVVGdjICiCDfa46hRMEBvFBdNyUf4X4MaiKU8tdNFgNYKMSzOAF2Au4J7XOLLiXCay1XMj8WrllVAViYcMk9QSpuWtvtc0FHxQiFpovrEg6XAAEsTEA6SC1jeIjriM+LGWilKlRYqgWDVYvOjVDMVQSRqN57dsMZkEBZjW+4crHh66WBr0Sz0SxBZjRWQIF9XlEpBv+CDscVnH6zEU6mtlo1wKoRahVVqLeqhbYqHAIIvdYtfGS4X4urLmEqsoZkq6kVCQAWADKQFJM2mxJuPbGgdRm6edoNSdKNMitQDXam9IlWA5CAhQ6SbhSAMMModksMWLUTwzIHMI9Q1EVS78ujlspJbSSDGpwRMegXxHnOCUqNGo9KqoCxyhRMqQVhg0wBNgOvzOI/ac2A6q9fSJVgp1LbpalBEf198RovEWpMyPUFJWUHUwQTYggECYsZAtGAMWYyFu6GWkIUqD+5pwBYnWaxMX6XEbWwmZQisEDg6SrmDJAkyQZJAIE2HWd981W4VmzSyuh1DrRhzMDmesU6QeQRt198QcI4dnhmWD1Dr8slj5pXUuhuUNbpAi3brh4SyrSuBrbnp7n81Pv7qT9ycJjFtwnOSZLT15jjsU8lNBZzwzUptDxcAggyDqAI+sHbpgx/CbFgNUjyhUkA+1r/m0nV8Ys8/w+tVqHSrMFDz0gBqmmO/IFOG/spKyy1SV5LT0Gmw7cpH1GJgmMlXd3iVTrwanoEV1uwEFTI1Br2Bm6gfUYMbw2EH4VXUHQAuCQpDVNBmVB02G/bBGVyJ1awpXywzqT10TAHvYYmbh7IjBJYE0ESREl2DMPowIxso3aqqHBVFUyHKXUkAA84YA9fn6YvKfhOkER6haRAAns2xtvfFhk+GJpHnFvMGklRYcyg/pJxYnKtUNNU1BANzeTcgx7gjDkzkphoEys7nfDyJSv6BJW+oy09v5du33wtTgSBAqgdS6mfUJBH0P2jF/nuGqyJcFkklht6YCx1EiJ+MVlYzU8w35wSAIBMDf2sMMcYWtbTdF0C3CVWlYCWqAQBuNJMkexxFUySCmVCi7yLCQBqj9CB9MWeRy4dryJkSTA1Hb6Yi43SSmxVZsSPfsD7zE/XGtdLhPNY9jWtsVULkVi+/LcQJnaLe2CavBgCwJC3m8CIgEfIvb2OJ+Gstiyk2nadouPcXxYcRQNUY0wzF5YyN2ZmBMe7QfrhXudMN5raTaf81SPwtaQVtQ5iQ25s2pQ0fwyG+2AV8LKVn9oF1tCHrII36Y1lPLa2h0ZyNxMX0np3EAfTEP7GTrZOWmBNoMam3H1O3zjmeKhMgrqZucnZX79Fpv/UFBauXUjTIN5Kj0GlpMQdLEfYnDKRSrTOXIJC1Kjgam5lLERINjpIv2Ddd6Q0DCEhTdQpJ/nMfqb4sRk2FSC0Fg5YibBtZcfINo9j2xIseALpmupXt0+yE8ScbWq2VAWCkzckGFHvtqpx9cVlWqpNQrq2aBBs2qQu9+3+LFnW4aDVotBAEUwsCPTVYW94AxY5XhNJGptcampsSSBB1An7C2KAkCxU4bJkLzpCKQfTVrBygLroEaiJKme174H/bahDEM+nr22P8AkMa7Oiio1sKesqmqXW5JhpE9Af0wK2ey4WohegAbiGBuAR0P1+uGAPElMK2HJoVNx1TFFtRE0ksCJsqST2BMx8HtivrhmaSXkgEiYsoEH7CcaCtncq1QOWXlpoqqoYrIAkiB0JP2xHnOIUai01hiFUyVR5JIA3jpA/0cO0GFFxbKp9Lg1JNQkUwDqMwOWB7C9vnF14OyRqOQxb0AQJMg6pEf4f1GIciirOlazKbMRRY2JU9f5cWicdWnTanTpVkpNTKu+lRUYsBDEloAmLAxB98Di7AWgEqkBrwQR8/K0/D+NUMrxIVamYaoxWnl6tNQujSQiu9Qi3d4HX2xS+IOHPlMxmaCs6eW1WorBiAysimjyjduR2J7gfSn48hq1Xc5esjGo5voWAzEhTzbiY/8Yv8AivEqtehQqPlamqhSFCpVZ6cPIPlkidWrTMnrjBSIbe6TeSYFuhVZm6xqcOphnYsKpLO0szeb54BYkz/uxf8AgXBPDM1TNSmy5hwyPRRF8uUb8FKb1A5EidEe8bXxAmcd8vUoilbSJJqCQQ1VpFiSAGcQPfuMB8KyFSm9NVvBkhneDYsBOjSosT+mJ4XYSOvfyqeHFIVvwXikqGZgGam+ttZGq7kwO2oaiT9NsHZ6tpStSol0FJMsF0yAGYV56C34ifYe2KnhGpOVKaxEAM9WwB1EXp333PeMXdGvXeq3JTJ80M4LvDCmVGifL9OpJn3wOBLr5d/2mBaGwM++at/CnBeX9srTrWq9SmCN9IFOkXAuztVv3inhfF3Cq1LJtSotqrVdD1GBYfhoQVRSfSz1Cahvcn3GCHz+bLBGXLkgDMP+K4BA0qqk+XymzGLk6ycNzPEK9Qv5q5YqXDsDUqaTF0p/3eyyv/CMIN40YmhacL7OPfcqu8O5auz1ETzCqtcINRBZWUm4/fCtP8PvgzjYqtlXFQCmZddIjTYMxBG4OpSt/wB4Y6pxKuKbhGpJqmStSqWsYLjk7zjP5ajUpJmA1QOSoUl2qFpqEoXSFhjL3na2Nh+ZCwNZH1LR8NyJdAP3aNMaZ3IevHzGg4F4jQC6asiQ+kjVJBU1mhvYnSP8OBuJZivTak9I02qChSO7QQ7sqkW3iqNx1OKjiHFsy7Ev+zIZGyVWLFQRMlrzYHvA956A0rmKLqZJySdREkmL2npjsA08tmCoP7WBIBjQ1p6erHY3xcVluC1Gapim6ul0YR9RZlPyL/U9sVtIqCCBbVsbkG5j3GK7gvF2rIwIAUnzQLkgrJif5RGLngORFR6uomFB2JBOq+4267Y78Qa2VyQSYWd4/mKjKi0CNKqQwAM3sdRiACNj/SMUGYq5gMi6y2l1dQR6iuwsLx9sekVeHgoNMLHYMN+2hlx594j8SUxVhRU5D8SVsTJZj0x5tVxDyJvwXQ0WlT8Kyuaq1dWk6ixN/TsAPoB03sMaevxI0wqmQ0SekAAxp+5/4sZKl/aMy/3VBZ/fq1HqN89APpgvO/t2ais9TLoIYDQpmFUsRzAzaeuLUrfUJCVw4Zq8zWlYEwWAYwdgSNIjp0P1GKLxVTPloMupE+sgx6Qxv8z/AMuBW4TVd5q5mqSTB08v5lXp89umGU+AUObX5jkaTzN3akDPezN+mOlzA7T3Ug4jVUVDilSkYJ7Egn/V74lPHGf1mYFusQIG2NUeF5YEqMugBmCJLDcTJ374B4jwIIFdI0sbTYj1kzv379MSLCLp8QKrsjxZgdKiqwvAVLwbt1wYOKZjzGIpVNU31MqkEe14gkH64g4WT5qAGJn+if6+mH8MzGp1DTzaZNvzDL9x/H/rqkp0TTzGbJZlRFlgSWcm5KkSRHcT8nDqdDNeX/eUVAPRWYyAT1+ME5TMAl94mlIHf8G/6nFnSQClWBAnXpB7cjzgWqmTJ1yADmSBeNNNVuCOpH8U4Lq8NqFl15rNMTMQ4WeVjbT7SfjViakIGjstS8km7AX/AOEffB9UF2BMSusA/wAqOoPsYdftjCgLL5zK0ZGpsw8FNWuo03Kgj/nGCMvwzKMy6KOuQvqLGOsmTtH9cXmb4TTeGK7lZAsNg5AHyq/bElWmtOlygKOVRG8C3N3Nh9sIRomCqf8AYdBWA8qmLCOSZMxc4Dz58pToprJCzCix5za1rgY0eWfnpggH8Opv3lxP0In64pszXVah1z6VNgD1M7kdzijZdYJXQFRrm6nmOyj1b2/d0j6WOLWnmKtSmfy+ssSbAfhgf1/piZ81RqkeWjCVEzC7KB0ncqfvhudXy0VSg0tD2cyZIiTpFh2wEubCBBN1x4smkUxr0kdDsBct7kzt7DA2bzGlQiqTOjm6EEpt9z9sJ/s9leDpsovc7ifbEjtpENBB/hMiNiDq3nFGsOElmRSF3ih2iKymZ89AGEMmlv5gRMD4Oo4uOBZ9alZ8u8RXQ0gTstQgeWbdNTR9cV3CuFNUp61YKoIAmdVrdD798Ff7ORa0loYmeWmbMAJI/EtsOmEdUjwEpwwnxAIfhGTqLXKvaC4bsBrcEfUGPtiSrkigLa59IiewIMjoYJONDmKIqVSQWBIVmstzYlrQLm8R9TiKrw1HLGTBMiydZ3kHucSNSlBOLTnmqNp1JFtUhqUV0+WvMCWJBIHKNUR1lRHzgjw8itUqliQAFVdyLa2qt8wI+XXCUcgmpVvzKQT+HaYFh5fYY0mT8MrSQiZ1aZMIPzAmyoAdXX4EQb4x9aiBDENp1JlyzHGczVNGfRUzDee8WNOkQfJoifSZAYiMZrMcTd+WW5QYMkBiTTk++9vYAY9I4rwumSxcuxaSbUjtIjmpmRaLyYOA6Ph3Ll1P4lyAAVy5Hz/cz+Udegwhq09SmDH6LM0aTCmphtWhgesDXUIB/XBdXgzuHp6iVnUrbOpWopgwbgkD6DGqfgFNVDanty28kEyWMn8L3wTw7hNNm3fU03IpdIPSmDjX1aRbAPRY1rw6T5rFcRpNROWpTq/9lRVm3nRVoc1+t2ODqFJYJqAFtwIhQpJuOx6n2OLDxv4Y10mrpUCeVSdguksCqJrFMnUIGpAZ/wArY8m/9Y1dgKY9xSpaun5mUt+uLscHCyk4QV6iHyvSuB7a0t7YXHlJ8Y5j/wDLV/4sLgwIxr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https://encrypted-tbn3.gstatic.com/images?q=tbn:ANd9GcSO1Nfj9MH0etEL0MEcdO_naUR-LES6zw-_lOM18z35a9Zmtg3hY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728" y="-14748"/>
            <a:ext cx="2636274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0.gstatic.com/images?q=tbn:ANd9GcSoltjRybbwKvqKzBW-5uEoKJuUiiDHwcpS4cz8wTBimcw_Anf2Y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728" y="3480928"/>
            <a:ext cx="2636272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encrypted-tbn3.gstatic.com/images?q=tbn:ANd9GcQjkIA-oHHmLzDkoXWNhhwccrlwd0lrZVW-ZLIQZtJ8ZKBGkkTrT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728" y="5184950"/>
            <a:ext cx="2636272" cy="16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encrypted-tbn3.gstatic.com/images?q=tbn:ANd9GcQlT04aN86swP9CFugIDrYg782ah__9S2M1xuYPmZH3AxoNm4f1cQ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729" y="1737852"/>
            <a:ext cx="2636273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08782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-5166" y="625475"/>
            <a:ext cx="6304935" cy="533400"/>
          </a:xfrm>
        </p:spPr>
        <p:txBody>
          <a:bodyPr>
            <a:normAutofit/>
          </a:bodyPr>
          <a:lstStyle/>
          <a:p>
            <a:r>
              <a:rPr lang="en-US" b="1" dirty="0" smtClean="0"/>
              <a:t>Local Examples: Sonoma County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0" y="1066800"/>
            <a:ext cx="6400800" cy="5791200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en-US" sz="7200" b="1" dirty="0" smtClean="0"/>
              <a:t>Cradle to Career Sonoma Co. (Collective Impact)</a:t>
            </a:r>
          </a:p>
          <a:p>
            <a:pPr>
              <a:defRPr/>
            </a:pPr>
            <a:endParaRPr lang="en-US" sz="1900" dirty="0"/>
          </a:p>
          <a:p>
            <a:pPr>
              <a:defRPr/>
            </a:pPr>
            <a:r>
              <a:rPr lang="en-US" sz="7200" b="1" dirty="0" smtClean="0"/>
              <a:t>Public/Private Partnerships</a:t>
            </a:r>
          </a:p>
          <a:p>
            <a:pPr lvl="1">
              <a:defRPr/>
            </a:pPr>
            <a:r>
              <a:rPr lang="en-US" sz="6400" dirty="0" smtClean="0"/>
              <a:t>CTE Fund</a:t>
            </a:r>
          </a:p>
          <a:p>
            <a:pPr lvl="1">
              <a:defRPr/>
            </a:pPr>
            <a:r>
              <a:rPr lang="en-US" sz="6400" dirty="0" smtClean="0"/>
              <a:t>North Bay Regional Collaborative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sz="7200" b="1" dirty="0" err="1" smtClean="0"/>
              <a:t>ieSonoma</a:t>
            </a:r>
            <a:r>
              <a:rPr lang="en-US" sz="7200" b="1" dirty="0" smtClean="0"/>
              <a:t>: innovate | educate</a:t>
            </a:r>
          </a:p>
          <a:p>
            <a:pPr lvl="1">
              <a:defRPr/>
            </a:pPr>
            <a:r>
              <a:rPr lang="en-US" sz="6400" dirty="0" smtClean="0"/>
              <a:t>21</a:t>
            </a:r>
            <a:r>
              <a:rPr lang="en-US" sz="6400" baseline="30000" dirty="0" smtClean="0"/>
              <a:t>st</a:t>
            </a:r>
            <a:r>
              <a:rPr lang="en-US" sz="6400" dirty="0" smtClean="0"/>
              <a:t> Century Teaching &amp; Learning</a:t>
            </a:r>
          </a:p>
          <a:p>
            <a:pPr lvl="2">
              <a:defRPr/>
            </a:pPr>
            <a:r>
              <a:rPr lang="en-US" sz="6600" dirty="0" smtClean="0"/>
              <a:t>Summer Institute</a:t>
            </a:r>
          </a:p>
          <a:p>
            <a:pPr lvl="2">
              <a:defRPr/>
            </a:pPr>
            <a:r>
              <a:rPr lang="en-US" sz="6600" dirty="0" err="1" smtClean="0"/>
              <a:t>EdLeader</a:t>
            </a:r>
            <a:r>
              <a:rPr lang="en-US" sz="6600" dirty="0" smtClean="0"/>
              <a:t> 21</a:t>
            </a:r>
          </a:p>
          <a:p>
            <a:pPr lvl="1">
              <a:defRPr/>
            </a:pPr>
            <a:r>
              <a:rPr lang="en-US" sz="6400" dirty="0" smtClean="0"/>
              <a:t>Project-Based Learning</a:t>
            </a:r>
          </a:p>
          <a:p>
            <a:pPr lvl="1">
              <a:defRPr/>
            </a:pPr>
            <a:r>
              <a:rPr lang="en-US" sz="6400" dirty="0" smtClean="0"/>
              <a:t>21</a:t>
            </a:r>
            <a:r>
              <a:rPr lang="en-US" sz="6400" baseline="30000" dirty="0" smtClean="0"/>
              <a:t>st</a:t>
            </a:r>
            <a:r>
              <a:rPr lang="en-US" sz="6400" dirty="0" smtClean="0"/>
              <a:t> Century Learning Environments</a:t>
            </a:r>
          </a:p>
          <a:p>
            <a:pPr lvl="1">
              <a:defRPr/>
            </a:pPr>
            <a:r>
              <a:rPr lang="en-US" sz="6400" dirty="0" smtClean="0"/>
              <a:t>Technology Integration/Use of Social Media</a:t>
            </a:r>
          </a:p>
          <a:p>
            <a:pPr lvl="1">
              <a:defRPr/>
            </a:pPr>
            <a:r>
              <a:rPr lang="en-US" sz="6400" dirty="0" smtClean="0"/>
              <a:t>Maker Movement</a:t>
            </a:r>
          </a:p>
          <a:p>
            <a:pPr lvl="1">
              <a:defRPr/>
            </a:pPr>
            <a:r>
              <a:rPr lang="en-US" sz="6400" dirty="0" smtClean="0"/>
              <a:t>Design Thinking in Education</a:t>
            </a:r>
          </a:p>
          <a:p>
            <a:pPr lvl="1">
              <a:defRPr/>
            </a:pPr>
            <a:endParaRPr lang="en-US" sz="2000" dirty="0"/>
          </a:p>
          <a:p>
            <a:pPr>
              <a:defRPr/>
            </a:pPr>
            <a:r>
              <a:rPr lang="en-US" sz="7200" b="1" dirty="0" smtClean="0"/>
              <a:t>Integration of CTE &amp; Core Academics</a:t>
            </a:r>
          </a:p>
          <a:p>
            <a:pPr lvl="1">
              <a:defRPr/>
            </a:pPr>
            <a:r>
              <a:rPr lang="en-US" sz="6400" dirty="0" smtClean="0"/>
              <a:t>C3 / Math in CTE Project</a:t>
            </a:r>
          </a:p>
          <a:p>
            <a:pPr lvl="1">
              <a:defRPr/>
            </a:pPr>
            <a:r>
              <a:rPr lang="en-US" sz="6400" dirty="0" smtClean="0"/>
              <a:t>Career &amp; Education Planning  for </a:t>
            </a:r>
            <a:r>
              <a:rPr lang="en-US" sz="6400" dirty="0"/>
              <a:t>A</a:t>
            </a:r>
            <a:r>
              <a:rPr lang="en-US" sz="6400" dirty="0" smtClean="0"/>
              <a:t>ll Students (goal)</a:t>
            </a:r>
          </a:p>
          <a:p>
            <a:pPr lvl="1">
              <a:defRPr/>
            </a:pPr>
            <a:r>
              <a:rPr lang="en-US" sz="6400" dirty="0" smtClean="0"/>
              <a:t>Middle School Career Exploration</a:t>
            </a:r>
            <a:endParaRPr lang="en-US" sz="2800" dirty="0"/>
          </a:p>
        </p:txBody>
      </p:sp>
      <p:sp>
        <p:nvSpPr>
          <p:cNvPr id="4" name="AutoShape 12" descr="data:image/jpeg;base64,/9j/4AAQSkZJRgABAQAAAQABAAD/2wCEAAkGBhQSEBQUEhQUFRUWFhYXFhcXFxgXGBccFR0XHBgVGBcaHiYeGBojGxcYIDAgJCcpLCwsFh4xNTAqNSYtLCkBCQoKDgwOGg8PGi0kHyQsKSwqLywsLC0sLCkpLSwsLDQqLCwsLCwsLywsLCwpLCwsLCwsLCwsLCwsLCwsLCwsLP/AABEIAK4BIgMBIgACEQEDEQH/xAAcAAABBQEBAQAAAAAAAAAAAAAEAQIDBQYABwj/xABEEAACAQIEBAUCAwUFBwMFAQABAhEDIQAEEjEFIkFRBhMyYXGBkSNCoRRSYnKxBzOCwfAVQ5Ki0eHxFiTSJTRTVGMX/8QAGgEAAwEBAQEAAAAAAAAAAAAAAAIDAQQFBv/EADERAAEDAgMGBQQCAwEAAAAAAAEAAhEDIRIxQQQTUWFx8CKBkaGxMsHR8ULhBRRSM//aAAwDAQACEQMRAD8AqgMOAx0YUY+rXzycq4WMKGwuMTJmGlRh5XCFcCFGVxJRYg74a1PDCMCzJWprBhB36HFXXo3w5KsYMo6W3wv0qn1qqK4YRg/NZaDbArJhwVMiFDGEjEunDSMalUcY6MPjCRgQmRjow+MJGBCZGOjD4x0YEJkY6MPjHRgQmRjow6MdGBCZGOjD4x2nAsTYx0YdGF04EJkY6MPjHRjUJsY6MPjHacCE2MdGH6cLpwITAMSKmHKmJCmMRCj04TD4wuBaiIx2nEmnHacKmhRxhcP04QrgWps444XTjowITYw0piTHAYEKEjD6dSN/0w8pOOFEHrGBbCV6wIwK2CcxldPUH4wOVwBY6dVGRhsYl04TTjUqjjHRh+nHacahR6cdpxJGO04EKPTjtGJdOFjGIUOnHaMS6cdpwIUOnHacTBJsMF0ckACTzECQvQxuJnmIG4H3m2JVazaQlypTpOqGAgaWXZvSJ/oPk7DBFLhxN+Zv5RIntqaFn4nEy52IgAwQRqH6BRyr8gT7jEnFRFUOCSph0JkwDFv+3viBfVc6Ppnz79lUNptE5qJcmmlWtBLCXdiDp07Cms9Tv+6cKtJdaKq0nlgGvWSAeoLHmw4VAcuVA9L+Yp9mhSPkEj9cQZLK66igk2bWIsRoBJ+kTb5xFzH7txxGROvn8K9N1PeNDhY8r9yly1NXVSfJDECVDVhB/d1EFd+uJTw5SoYCp76dNRfUVX9w3I9+m84By1OAoGwCgT7W+uCc1ThgpkFQqneQQBqHtzFhiu7eHANcZz49+ikXMIJLbT0SDhrMCaZFSNwk6h8oQH+sR74GC4ta2cc09Ttq1GFYgF4Hrh/VFwsTFziSgRWA80F2J0goCa14htoqqIIvf3GAV3s+sW4jv8cpSmi130m/Dv8AtU+nChcHZrhhTmBDoSQrrsSOh6g+x+RIviAUsdbXteJaVzlhaYKaiYRsS4ZpwyxRxhcSacJjViM047TifRjtOJyrQoNOO04n0YQrglEKDThCuJ9OGlMEohQacJpxOUw0pjVkKLHTiTRhNGBEJjqP9HEZTBK08E08oDjCYWhsqrKYQpjQJwpDb9cNz/DVSnJI9o3+2F3gmE26MSqArhNOJyuOC4pKlCjSiTh/kRidBiTphSU4aEGaWE0YIY4ZpxsrCFAVxwpkmAL4mK4KpUdKyLt2ibH6jf2vHzIlWrCk2dch1T06ReY9VBQ0qWXSzOBJ6Kw7KQZgQZ2LQYtJPZXOsrhjBiIB2gflA2AjtsYIuMAU+H6axqySxJaCYAJi6xtsficHBC8mAHG4E8w6uLWPdfqOoHKxpEmsM9e9Oyuh+EwKRyTuIZYTrT0Nce3t7Cxj4I6YSlR102FyU5luTA/MAOgg6jH7mJMki3RrB+oMAXnV8/6mCRh2XBp1RP8A2IPxupEH3B98OScOHUXHPvJIGicRyNj37puS2qILlqZMfyXU7jr89vhvCUmosAyQ8bi+lota0x126HYyUXWlmNJYcjAwSJIOxAPq6bdj2wb4fpac9RTeaun6DVP6A4So8YXkG2Gfb9JmN8TQRqqzh1ANUVdhqWZsIJ5rx2n9MR1AXdm6sxMdZYzH64fw3NEVqtMoytTDrqtp2K+5B5hHx8YJyy6WLdVEqfdrD7G/2xQP8Re3kB17hKWWDXd93UGZpDVpBsoj5IsWB7Ez9Iw/TpuN9l9gLavm0fc9sS0KV73UD67i09Jj9NrWRwTeN+g6dAI/ph254DpmlcLYgisjmY1aiOeS2uStSblX7GbhokEmTgXNUVu9I6knSepRoko3uO+xg9sOSr5e12BncQJ/KDBvbe8TgLgrVac+eVcPCuAY1Beo5RfaO0e5xyy6m/EweH274fhdIY2pTOJwxDIa/HfVJGF04KzWV0MQDI3Vu47/AD0I6EHEWnHotcHCQvPLSDBUWjHYm0Y7DJYRunHacA57xBRpWnW3NZIIlBJUsbT8TuO+KfNeL3keWqquqJaWswGhpsOtxB2jHI6uxq6xTJWm04TRjJJxrN1ChGoDUhbTSBEFVkEqh2ZanXriSjXz5AJ1wukt+Gv5VGqxWTz2P/bEv9scCqbg8VqCmGlMZkcUzwWdKkCNTPT0gDSgLGAsDUX+2DMn4tQ/3qlNrjmHNOna8kDVAm2HbtLHcuqR1FwVyUwhTElGqriVIYdwZw7TjplShQaMIVwRpwmnBKIQxXCgkbHBYRYwzyfcYJRhUYrt3whUnD/Kw4UPcYyy2CoTkDjhw9o2xOKQ74d5xGzHBJW4QhTlWG4xwGC14g3XmHviGrWnpGAE6rIAyQ7AYYcS6ccEw6RNy9DUwH3w6pV59S/TYgx1g2v22xPTYIs9SRFp2vPx7+wwr1lYSUv7Hf7/ANSWxxF2KoSRIFh97e3kukNhgAME3/H5Q2aztLeodDHsrtPcmAbbe/W+HU+QqwvN1IgqR3kHbDMzlnZopuIAMqToJmIgwQ3bcb7SMSJQZSbm5llYWPvG4PYj9cTpuLi5rchoftr6qr2Boa4m54ffT0VlTySZmRSha0FvLsPMAjUV6BwTt+YXsZwE1MsCGHMsxIgwN1I7i5/4vbD6dJ/XSLoymxFyrdNrMLbdb2wR4n8XUv2T9odVTOJClBB1MZ0VImTTOksG3ER0xB9c0SNRpyPA8kwph4J11/IVTWy7uy1SqgIxXXaSum0wbQ1iSLyIvMXXh1lOeoMGmNTzHqIpOhNrDnn7Y8Yr8VquxZqjk/zEfQAWA9h2x6p/Zhxw18rmqb3rUlR6bdWGqoSp95Yieusdsce2bSWbO8i1jHnH3VKTQ54nl7Jcxwzy8zmHDk+ZVcaTAA5i0jvsv36YZmUbTCwGF9tQmJWQN7QY/ixd8XqU6fDXzNUatbhwvdR0vsWaPpGPLq/j7MM7MRT0tMppJEHdZJkWt8YbYtspvpgMHXrAt+fJbtDXF+J5/Ura5RmqxTUiowaORNMsbxA3gGx7XtMA7NZVaMqearAFSDKIQBNMQYLTZjt0vvhvg/xLRGUJytIU6rEq0AfhzuFgAX6QPnaMV9fOeUwBNI6jygltRmxmDf6dRc7g9zaowjFllzcePTvJQ3Zc44c8+g/KJXL9fyEyDPcKNMjrb+h2w4Pp9O/73+QHQYknU0EbloMbew7Dcdok4ZYe57CD/wBv/I7jHRIP/p6d5/ClH/Hr3kiPJ1UoA9IJX6AeYtul9Q/xYB8vFrw+SSo7FwDMsUBJAvYldQwNXoaWIG02PcdD9sZs7i1xpnqO+7ysqtBAd6oPRjsE6cdjslQhUfDfCStUC16p1agGWnzFTIEs3QxeB8yTi+4TwOmKsKFQBo1eW2oiZHPeAZ2k79Ol7SH4zCCF1kzAN9V7k2M9O0dL4zmZ8YClm2Q01NNapE6iGsV55jaC0jsIm+PHc9rQCV6VOi55IbdWOTySsWJJsHgszEeloldIBt7nb647L5NWpv6BCEXLkzKjq0arHt7RF86PFNUqClEWVgY1vGpOUmCJ3YmNo6bYmbiubkgUjpsv93UuLcwnYkBTBIjGb1pyKf8A1ntzA9Qr/NAVaTMfLUBkkiNibyRe6nr/AJ2qMz4eVqcqVGtzBWGI0gXIInY2EmPpYXNcXzDUqRGlHZ3DIVhT5SB9nvuTMHuOtuTxgFRIV+gMlRHISukgEMbbQLt9caajNeSBs9S0Diq/I8GelVUqSASdWkyoRbCbzqmZtuPcjGiVgdv/AB89sH12WqEMldKkAgKGEt1upB+Nr4BzWXCMVIkhUNiA/MoMwDG8iBG/XrWnULDGcrnewFdpwmnHcyzMMFJBINxci4Mdvb64kWDsfn2x2NqNdkoFhGaj04QribRhNGHlLCh0YTRibRjtGNlEKHRhNGJtGFFPBKIQ+jHaMO4lmaeXgV6gRjA0eqpJBKhkH92TFtZWcUGb8a0w34dNmSDzMQpkX9IBiVBi8yCDBBiJ2imLSnFJx0V75eF0YzuW8dUyxFRGTa4IYdZkWIgg7TjRZLNJVQPTYMp6jv2I3B9jfDtqNdkUpYRmlqbgEGIEGbe5j5kd/pcPNGCRP3+m0T3FvfE+YAkXXYbkdp/zxS8MoQx/ASnZRI03N526D9ZxxU3ENaQ7O/rddLmgkyMlZJdZQhgTuGBH3GFVWEAm0yQRNuoE+n6YnyuTd/QGb+UEgzvYW2j7YsKHAszECi0e4j63In64Zzhm+PWEoGjZ+UAuhTIYqBBaZAiepGwkDvuL4q/GPhs5jLBkCGovMrBkKuvVVYdTMgHqu94xpz4eriZRQLWJA7yZB+P1wuXpVMrHlhGQ+qiyqVk7lDEoetpB7DfHibft7GQG1GzwMExyIPyu2hSJFx35/ZeA1ssyGHBU9ZEbY9s8If2QVKeU1/tlbL16yKxFIKFSbqrk8zRN4K37xOAvF/hWrxDMUUpU6WWApvUY1R5YJLIig6QZJJgWG5xu/HDVhQyvleetQZiiStAaxyyWFSCD5QvJAOwkXxlCr/s0Q5wz0zyKwswOKyf/APl2frZJqeYz8sRaky+Yi6Ty/izqEwNhAnY48Tz2SelVenUGl0ZkYdipgj74+mMlxCo/F3CvXNA5UHQ9JkpBg6wyMx52Op55RsLmBHmXijwt/wDWXq5yk1PK5h6mipKXKJYnfSSUJhoJBxSWUGOcBbMwsc3FAWY8COwNW8KQvUgFgSQCRv1EfxDeMbPN5BS4cIC4AhmLCOw0A3IMdum5GCl4blVTRkQ7MRGt4C37Qsn9B84Jyfh/NkTUDNJMhUEQekyTjp2baaVVsFw6Wnzm/oApvY5lxPv9kGMqSu5awjYL7WFvqZ+cTVRzGSBtFx1Hb5kfTFZlsjmP2kq9HOxzetaopAR3gAye3vi4XLWDMvPEElYJ027Y9Bjp+mB7qDmxnKZRUqwbVcGRa1vaL7x98S5ql6djaJGx0Erb7YQ0ybAH3P8AlgrM0YCiI6gWO6oZt3mY6TjLiq0zx790WLCIQGjHYn8vHY7ZXPCttINZpHKXPb949d5n7/E4CyvBKXnu1RSwNVqksARz6ZAE3soBBB3PviwABrsGA0a+/vfpMyAfeewOKDj2YarW/Z1OlWl6rAbKdlPzEke4A9/JguiP1z76Luc/ACnZrxBTXVTooavqX8MAKNQZY17bE7A/piJc9mCn/wBqNIGm9RtUGBvp3sOmL7w/4eGmEsptaJb3J/y2xoV8N0ouoO2PKqf5OmHFtNpcAReSLa2tzhVbszyJe6DwAB6XusRQ4+l1rU3pEgDm50ttLRK/JHfviDi/hag1MMkIxLgaZK8yRqCemOaZWJgbxjYcT8PKEIF13Kkz9Z6Yz1LImjKLDoQdAP5Gj0z+6f6/Jx00NrpbQDFiM2m5jjP76zZLhq0SLyDqLX6J9HLlEp6jJgf8ou1x3uMJn8lNRLidKzcX5RAvub/f6gy1M8Aq2aSx333EmZ3v/wCcStmFJVQ35VBsbWFtvv8ATHoAkH1UyAVUFVFYK8cr3id52kDb+th1w05JiJ5ToQtq1LqWNwb3H1H1xZvR1ZhwDuxv0uzcxMbXxJl6U6xNoafe0drnsDgJkTrCAPRU6VDJHqjeLEGJhh3se3tO+JaZDbGe/cfINx9cWP7OrIWMDmW4ifzDcR0I9sBZjIFQGktIJJUgNvt0BIE9gcO2s4Wz+Uppg8k3y8J5eJMvTfSWfSEUaqlRiEWmCJlyQALfB7A4o+LeOadMlcoFqOP99UU+WNoNOn+dTMeYSYP5djih2hoCTdFXGaKUU8zMOKSEEiQS7hfV5dMczx1IEDqRjJ8Y8duQUyitRXYvM13BB2qLamCOZShg3BJxncw1bM1WZ3qVHYiGaSxKzoMWh1iJAEg7DGn4N4M01AK408rgIN9QkhYjad4P26c7nuf9VgqNaG5ZrNZXhFWtMKW3BMEDmufZQxh46NJjGiy3gUFh5lQGV1Ep30lyLiLEmfeca7K5DTT8tBpHmAssQBygTe+/L7zPTBCZB6jJEwoUi/L6QxUyYAkkGe/0xnhamgnNYmv/AGfo1MFXYMTFwAsQT3LA3PSPiMUD5Gtw+vLg6DIbSbMGDeoDaC+q/wC6O+PWTk3A5gZduu4JHVehNp+IwPWyGumyVVDgAhxHLIHM0THXe0SMKSNCtAgzEql4XxAF6qodJPlsFDHmDU6ZFQ2Fjq3v9zc98sG9YDdyRMx84z/GsictWy7qjFlQIuqstELptDM1jylZmQQvaMWnB+K/tCWOmoANaakOgmbyu8/6jfBs9UYQ0iSOiKrZcSDHqiqmTWAAo9zG0XH1w+llIsj1U6/h1qyfXlcDr+uGUM/RMr5iypG7XO1yTvdh9SMFswkAXM9L/JJ2H174qcJFw30lJcZT8IcUagUquYzokhtXns8C40zULQDIMR0GLDh1bNUhK1i4/wD6JSLH31Iit+v3w0qR6T1vtcAgxfbb/W+FoZZjUFRaju4urM7Mi/xLTBFOexKkTBvjx/8AIbOMJewNbH8iBYcgB8kdF2UahyN/fvyR616mXdMxmyApDU6igNKUqmk+axkwVdVJ2hSx3EYfxjxRlaq1shn6py7kACoDpSqhIanVp1LqAYEq1p1LcYHyWQL5jzcxULLSEgMZBZuVBG0mSdumKbiPh/StdmRalKgSvlkrroB0DMKTMrKFgz5RECBpKHfyv8ftG7ZEHB/E/nzvK6HUw51z1R/AeM5Lhqsozhzb1HBVFZarsxAVVREspNhJiTucP8U8UHnU9VLzTRPm5pVAdUZ10JSMwG0o7Sf4lPW2W4XwLQaFTLpUpmq4WnWqeW1QagbUkUFEYwRqJZugCnF4tCrkK8USlWjWph4qcwfVIeXux1G5JJnXcHHTtW1A08IyOZ0A181hpta/wmR6IPOPTYeZlVzWX7ohoFLbnnV6i/ADD4wPkeKVWUebmM8h/iqmmD8BNJ/THGgtNitJq2XNSwpVHWrTUE82nUJ0jYGRuAb2J6O9FQKnMIiVFzA20gSTA2Cn3bHqbHs7GsxFrZ4gZ9dfcrjquMwCU3LUNUk1KzEn82YrNa0bvhwywIAEkksZ1MYknczzH7/9azj3CvN0VKNGm4Fyfw5Hzeesd7H63VLIMFUM7yFVWWQUkATAYExI6nHa2CYDQfKFMtIEkn1XU8uFEADeb3M73JvgXLOS1kqga6oJctHKKagw3RjsAABDYPXKeynsFBX4ECZ/1tgjfpH0j326G+A3qttGfBDbU3TeY42Q2jHYK0Y7HbiXLhRuoee0iF1nr77RG89cZ2sgXM5hmElqiCzD06R09yOsbY0RB85pI0liPqDF/gwR9PbFRxnKnS1ZFBZTcblgIue7C/zjyzfzBGcZxqMss11PGvAzlPstvwsDy1jsJPfB2MLlfGAorLamEA8q1GgHaSisF+Nzii4r/azVWqQgVVgAW1X1XYEgE26QCCpEY+ZbQq0ZpPF22kZHobLsdVY7xtOfqvUczGkzjIV1loH7wP2PYexOEoeMhXpjTMWuOcx3fQNKk7wCYwPmKoKloUgAkSJHzcG0Xx27BRqYzVMgEQLi5mLjPp5qdVzSAwZ5/oqqNYltJDaTBXmBMFkM+xkD6afqTQbmK8wBJk/Rvfcf9cLXoBXgAFTpuSdi4gTH70ie/wBIfQokkSBpDNJ6bNu3S3/g3x9DMCFzxJRiVRr9JABBgDe8/wAvt84dQqCT0gNa/wC7f2mMECmPN2gAiDafUbm+82j6++AuJcYo5Qasy2lmkU6Qg1KnLsBMLIi7EbwJsMTLrROiaEVl6ZZW0yzHSAoDEn1G1pjv/qKXjnjLL5UaAf2itJ5KbxTDArKPWAI1CPQL7CRInFeIfHNWspSmooUH/wB2s6qyt6kqv6tY3Gkhb7E4qchwp6zQs8wIJO7AXAdrSyx+h95JLkpICJ474izGacebUkLdEQaEpxOioiySrgSGGoz3tOHcN8NvUXVCqOYjfTLbhABsSOoiexxouFeGVplixU1FqKViGSHMByCtzMdxFj2xf5fh+mioUkItUckDra0dQBe0bd7AIAsiCc1U8K4dSprcLEqSxXmBB3kjV6SBIiYGNK2QHmXuxFTR1N9UA/xWIbsMA0aSsvNBGjlNiDDCT2j674sK2SKsdMgtrCyeZhD6d9mJsRsO2Fc6/qqNFkTkqV3C2k81yAoIEsSLwCY67z0OOGTY0UpqXAQKYYnSQVkwx/dBIPyPeBf2hKVRhI1OUBEleZQeYifSCCvTcExgs0PNoIqsYplGu/IeUMV7ALMN8juTiJMlUAhV+Y4bU8tgdUMFIBneSdLWBB5Sf8MGZwzL5dyWAMhuUzqAOoiSLgCWIuI37WwRlsygYAsBNFlW4eCS0KeU6diTvtG+IU4gyCdHvJsDphjebHlBv+mMkIhB8c4XUajohWfUIFUnTsBvM9R3NgO2MPnuEDJVjXBqabwugAEt/uzq/LqYkDTPvacehZjjMQVuZBIIGoglZAGsRae/Ttis4nX8wtSZGdWUqu4BQ3gAHpy7gxEW6YDeJt3KHXGV1XeHqn7RTL0VS+pWVSPMUD1CTf4OxkXtiCvwV6bcrVKTAtzqTzSN43YRfsOuJ+DZdcqIoqdZUyQFMi8c0HYCY2mPeTxxEsWVAA8SAXpkmw5fRbvI3IAtigjNvqpkHVS8K4lWeqKXlmoG0qGBXWSZksoAUKLfAGNVXqpTXy6RDNMOwghT1Ak7jt0+bYy2Z4iKaMKB8qpURVeoCGK29FMkAaSbljEzYwL0eSzlWgS7MoLMRAEKFEeoEjeDftPRhiVSm2sMNS7fk8+XJa2W5Zrc5QglX9VOmxqtfcoDpH8xqaBBvf5xW5zMkhsuBJr1C9V59TKAxEe+ofRQMXObIWhRQyr1gtVxOlgLBF3kXM/4MV+S4fozNCSXDV6o5uk0q1wYBPoG874ltjA6i5rM4t5ftUpyCJVRxDPvlaVEMrNToZtKpgH+6KjzAD3Vi7Aex7Ym8WUW8xXpVCisztRK3VKmr8am4NjRYgVIPRywiIaz4vkyzVADbdbCQyM0dP4vm2G8MoGtkVSCXX0AkjUyS1I/41D0yTI1Ul3jBSohrAx4mwn0TF03Cdw5kzgNOrTFLOUhJSfWomKlF9ypk+4kq2A2ptScFpZACJAuv8yjYe6iLelRfAueqVKuXR0QJUSGVjqBpmFMqwuOUydxYi+nAFXiDuf2h5XMU1/EIClKyjaoOzaZmBexsRBpSLaIDG/Tpy5c1JwLuuquMxnaOtZJDMyxCtqYn0wVHMOs7D64NprUnYOO/pYe9rN/y4ztHL1qjpUFVBSvyEglipksGUcpbUIYdCNxAOipPKmGe26sZ/NEgiZteZItfrHS54FznxyWBpiBkiKKJrILg6QSwB9MAkTp9P1vjkQWMi/aevTb/UYo83mFo1kSVY1VViVKgjU1TeOgEWB2nfF/l60097ahK+8GTE+0f6nCMc/ES4/pBDYgBS/sg7/1/wDjjsHUFqaFllBgSPMmLbTIn7Y7Bvnce/RGAcFRcMPk1FoEu6jUzPUJZhBkU2LGZC8xMC3QFcFKQ7FfMEs0gA7zML7CQTMX036g+f1vFtQ1jopLUcswUq+olUdiQywSA2kt8b9DgWrx6o1X9oFNVOo+WSzKjBSzAklgJVgCBO5IHXEt4AFXdOUniziSisyDQ+mPVqe7QQqrOnUAbkg9tRNhnM7xAMY0q2kh9VzN1XTvEXF7W6RGDOJ1XzFRjU5X0MBpU8zdwJkEqoQE7avrhatBEuaSjQ9FyV1LKErCjUIUbXO8denMWknkl3JmVBwzj3l1LIFIeOXlJ03gN1MXgzPe8Y9LytbzqKPTcOHGonTeCCItaeh7EfbF5XglCvUFXVTpqRR5S6li1ORqZdh+Q2EQvWTjWtWKMmioBImlpOs7kNETf1gW67DSNNqZIMlKKZCtqlCVAAETJJusSLQCYWF77/OAOL8Zo5UoKtRFW/UnUyg6jcdmAA+ADJBwJlq48unVZPLqM+moF1fiEiC6GSxF5noevaj8Q0BnBdDSUMCuq7SRBJsAZEdVA9zfHRjJI4LcFin+IP7VD6ckhFr1WAFR1aeahdlpMDPqBa3SCow9N6lSozEszNd2O9Wxh2JMeYOpk33vJbTZTw4lKWKvUgyFAYC8yxaxO3QADSJDb4sM3wZaJZUD2JUsTIaAQ5C9BMj1Gwi04owtmNVJzXROiq+BcDRqi+e408pYhwpMhrEgnSbRcdTvJxpckqU/O8tgA0AaWkmBKgmRBCi8dz3vWcJyqQRpEkAklikmWIAlgCfb7zOD5RGYGn+YBl1tAj8pvIIj7jebY1zoKxreCs1z1+YaizAkgjamRaxubmOljtib9rGkqUm+qSZJBJblBmTG/wADFQ9WkGBKdSYLEDcXkmew+tsLRr0RqETI0i7QCCQQIPMJnr7ydsQLmjUacFYNdwVkSiKAKcBS1hMwGk2CkzY7dT747iGYWoyt5cBAyxclp1AsT2MREbxe4BFqVkgaxMk6STzXDry+8ahIgwPrgs5qahKoJE67KSeWoGMTG5Ptf80XVzxpCcNKzXH+FVSaXOVNSqqrq5otJSWYsANIi/Q7bYt8jla1Ly1FaoaaAFkMldh6d4gxcDaLRgvMcWipTYqIdg6zpadNPMKYggRpZTc9/nEtDiiHQmmShW3LEytiuqAdgTvsfbEANU0cFGag9bF5jftBuSSCBEfIjFbx56lSmoWrsZKmnYxIEHTbla4NiMQZ3i9AIKTVQr0ygPMqmaZUmdMiTpII/iM4bX4/SIP4ilAL7ECQZtN5Ht3HYYcmRCyFRZehX85+UHywbkmBqLMFIHNsCLE2F5NxqKSP5ehqi06wOpSJYMCJCgtDaZYQOhJ/enFM3HadJmGmFq00qLVEAqdGkEiCROk3mRr63wvGOMKHpFWV4pgMoM65QQSYMqDe/uYN8YxrQJQWkGFclEbWscyoTaRJ1U1vKAkHWQff3uKvi1UrTYU6kQCzbkaZEhLACbA2BPXrNplM+KlLW2gVHXqw5gWQ6NVhI2E+rcmRLZnLo7hqZlmFKsGVwwIZTIkEdDEggRHtdnAuaSsAggFaXKUBSLCq8urDUyvUsQfSCFAZbMQZ1AdbRi+4fwShnaiB1DGSzMCTPlsCQZGxNoP0MDGH8QcYJzOYRAPw6zodVuYsZ9oAEe0LvM42vCs+1DhNTMuArVFYU+hupZ2E/wCMj2KztigJCUtlUfG889fijuv9yVWjSgwEAdQDHuoqNHUdLYn4D4pVs/RWopDNVUq2jTOoMCJkho1b+5j3peGUj5dSsiqsU2qKHJUSVr0+YtADA/QBvqK/gWgZuiZUEltJBRtWhW0gWkAEAG523jHM903ysrilBiV6BU4ulSpAJPOwm4JUgm0DedPURG3XBHBlBqVBRNmAi5gBoNNvYpWAHcCo3bGH8Nh6jpV5Hm6klTp1BgSIEkkiCA3Qnpc/hmYbL1KqDTTFOqPMP4l0Zak7A7gzAkYbEckGnF1b8ezFWnXXR/c10YhEEulVP7ymDsFBtptGpbGDIxzDIkuKdR3UXV9LCfT6lBWNQ2IFgY3xo6+aWo6AEHzialFhfTXpqRWpjY89OTuLtHWcU/F+HmqqygLeYy0y9QCYPPTNS0SDqUREgg2IB01MJ5FK1k6oXKK61J1ESsFGYsAF0+kxAO4MdgdsMrrWpnzqlQLl6XPAsDvYnTqk9QGm9o3wXlszSNIimugJ5ahmJgaryGNmaGVosTJ6TgHKcZFRa6q1JwVIWGQGSCZtqBEgfAHYRhS6WlrfNaKYJlWK8Wq1KtN3VAoy9M6ZJPMXgMSQVbRIPLZp7iTa/FKVNQXqLr1SAWFxeSJN7np+7iq/ZBWqJ5hSPLpksUBEg1iLT7GRaY3GIs5RRW1IZXlAIgKeVrggC0zBk+kgmIx04jYKMAK+p+MMuABI2H5l/wDnjsZJRUgQbdPxThMJhP8A0ieSy3Fq7KQzfs86VLU6dddUOC5loClrxAJvOLtfD1AU6VVHFGKYMBhrl1EsFIJMMdtjEY83OfpxHl/TUf8A44JfjUMG0C6mwJjmM9eoHL8DG7tuQMI3rtbrZ5rwgqrTfz/MTVEeT5DEAaiDM2hY1kGCw74lreH/ACaYRnQkrS1OCWW9YaZixAURaRAtjE/7eOmQuxMDWY9+X7friXLcerVNelV5UDtAHppkXvv6vtjMIGZt/a3eFXtalDxKNddGhtIgkTNidtr2n6Y1dXKN5VJFc2W8PJuxgWBYG4HTbHnNDxPzyaNM6QxuXIJAMA807kbRg5PHdVDTACRAJBlouTpBJJFo++GdTpnILG1XjMra/wCyzSpkhmBUEmXcavoTtaBB6Y7OU9NTVSdgoJ9RViYJtITVNjt0PtOMTmPFb+WpOkM+owAQI1EBt+4YR7A9piq+LGanJ9QewiVuD3Pvfv7dGawARKDVdMreZipU5jqJQvpvBiQW0RExY/8AEdsMfMatVz1BkRfr9Tb74wp8XO1J5mzAgdLgiSe8R8xhi+L6nlMIHqXv/FMHpJMxioc0EFROIghbOnWpgEOWsaZMAHeY+dj+mJOI8Ul6hFMsDUMy2mSRq1nltJtfaScYWl4mcflBiDHMRbuJ2/6++O/9XPf8OZ3EvFgB0b2xj92834HimY57MvstrmM2awphVIBNZjLrIFIPyA6QeYACdwe5M4yw8eUYA8mrYAD8c2O5O23tgTKeMHRmPlK4IgK2oqvcqNViepwg8UKBAyVAe8MSPu2OOpSaXSOS6G1ThEnivWq3hmqTlyUS0cpqypJD1B+IyagYKCbeoxdQWlahoLVWCBGNVNZqEEhSwJgKYsBMXGskbDV5wP7Q88WX8JmgGFKswIKFSCOo0/0w5vHGdaiEOXY09RIIUi5meaPc2wu5Bz+60VXBbfxBwCpRbKKwQSGgK59WlzE6bAF1O3fAH7I01RFucA6+ur1ekAQINj+WNjOMzxPxdnKnk+ZlSumdHLEzpuCRfYfE++B/9vZjplz6ifUNyL9L/HTFQ1sQUuJ0yqep4ipwVNEzpVZ80i6ADVGnr2/6A4maoI6g3Bux3BB3HQxi58P1mbz/AP2gblJJFWmCsajswuCbW2tgI5up/wDqyJNywE/pOJQJtPr/AGuqnUAB3jZ4afATPEPEvL8gFCSaNOeePyrayjqWv7jtcHiPFBTqFANcBb6j+dQSsEflJK/TFhmM5UYrqyqiEAH4gWQAADt2A++OqcQqsxLUFm29YfTDBre/2oFztO/ZBZbjPmrV1ALppmLzJJUQBEXAPtbGn8JZ4ZinVo1jM0NIqz+KiMDyz+cBbANtMAgWxS5XiNc1SKiCmhUKdJglAOURqAcGNzvvg7JZ5FuBfb8rfp5l8PkwtAWYzUcDUd91r8/4Xp1s0yDzPMd/NeolQNTBrENUZqYIqINM6TcGFAnYW39oecCtToU2CLQpVUCgW1+SNiT+UPTgQdmwN4H8QUf2qrUCEBKUKLErTp2pqYZpMBRqA7dDjH5jxITWc1Dr11GqMNS2J06gBqb90AkEWAxNogHVac7Hojc3nHXh41X80qhkDZWzTsYEAelOnTAPCMiaeYpJKhQKbldCSGqU1Z4IAINyPgCZxZZfjlILDUHKKz1YNTWvMBygkKURYmL3Y3vcQ+KqXmoVXRoLNAFM6+VVVGdjICiCDfa46hRMEBvFBdNyUf4X4MaiKU8tdNFgNYKMSzOAF2Au4J7XOLLiXCay1XMj8WrllVAViYcMk9QSpuWtvtc0FHxQiFpovrEg6XAAEsTEA6SC1jeIjriM+LGWilKlRYqgWDVYvOjVDMVQSRqN57dsMZkEBZjW+4crHh66WBr0Sz0SxBZjRWQIF9XlEpBv+CDscVnH6zEU6mtlo1wKoRahVVqLeqhbYqHAIIvdYtfGS4X4urLmEqsoZkq6kVCQAWADKQFJM2mxJuPbGgdRm6edoNSdKNMitQDXam9IlWA5CAhQ6SbhSAMMModksMWLUTwzIHMI9Q1EVS78ujlspJbSSDGpwRMegXxHnOCUqNGo9KqoCxyhRMqQVhg0wBNgOvzOI/ac2A6q9fSJVgp1LbpalBEf198RovEWpMyPUFJWUHUwQTYggECYsZAtGAMWYyFu6GWkIUqD+5pwBYnWaxMX6XEbWwmZQisEDg6SrmDJAkyQZJAIE2HWd981W4VmzSyuh1DrRhzMDmesU6QeQRt198QcI4dnhmWD1Dr8slj5pXUuhuUNbpAi3brh4SyrSuBrbnp7n81Pv7qT9ycJjFtwnOSZLT15jjsU8lNBZzwzUptDxcAggyDqAI+sHbpgx/CbFgNUjyhUkA+1r/m0nV8Ys8/w+tVqHSrMFDz0gBqmmO/IFOG/spKyy1SV5LT0Gmw7cpH1GJgmMlXd3iVTrwanoEV1uwEFTI1Br2Bm6gfUYMbw2EH4VXUHQAuCQpDVNBmVB02G/bBGVyJ1awpXywzqT10TAHvYYmbh7IjBJYE0ESREl2DMPowIxso3aqqHBVFUyHKXUkAA84YA9fn6YvKfhOkER6haRAAns2xtvfFhk+GJpHnFvMGklRYcyg/pJxYnKtUNNU1BANzeTcgx7gjDkzkphoEys7nfDyJSv6BJW+oy09v5du33wtTgSBAqgdS6mfUJBH0P2jF/nuGqyJcFkklht6YCx1EiJ+MVlYzU8w35wSAIBMDf2sMMcYWtbTdF0C3CVWlYCWqAQBuNJMkexxFUySCmVCi7yLCQBqj9CB9MWeRy4dryJkSTA1Hb6Yi43SSmxVZsSPfsD7zE/XGtdLhPNY9jWtsVULkVi+/LcQJnaLe2CavBgCwJC3m8CIgEfIvb2OJ+Gstiyk2nadouPcXxYcRQNUY0wzF5YyN2ZmBMe7QfrhXudMN5raTaf81SPwtaQVtQ5iQ25s2pQ0fwyG+2AV8LKVn9oF1tCHrII36Y1lPLa2h0ZyNxMX0np3EAfTEP7GTrZOWmBNoMam3H1O3zjmeKhMgrqZucnZX79Fpv/UFBauXUjTIN5Kj0GlpMQdLEfYnDKRSrTOXIJC1Kjgam5lLERINjpIv2Ddd6Q0DCEhTdQpJ/nMfqb4sRk2FSC0Fg5YibBtZcfINo9j2xIseALpmupXt0+yE8ScbWq2VAWCkzckGFHvtqpx9cVlWqpNQrq2aBBs2qQu9+3+LFnW4aDVotBAEUwsCPTVYW94AxY5XhNJGptcampsSSBB1An7C2KAkCxU4bJkLzpCKQfTVrBygLroEaiJKme174H/bahDEM+nr22P8AkMa7Oiio1sKesqmqXW5JhpE9Af0wK2ey4WohegAbiGBuAR0P1+uGAPElMK2HJoVNx1TFFtRE0ksCJsqST2BMx8HtivrhmaSXkgEiYsoEH7CcaCtncq1QOWXlpoqqoYrIAkiB0JP2xHnOIUai01hiFUyVR5JIA3jpA/0cO0GFFxbKp9Lg1JNQkUwDqMwOWB7C9vnF14OyRqOQxb0AQJMg6pEf4f1GIciirOlazKbMRRY2JU9f5cWicdWnTanTpVkpNTKu+lRUYsBDEloAmLAxB98Di7AWgEqkBrwQR8/K0/D+NUMrxIVamYaoxWnl6tNQujSQiu9Qi3d4HX2xS+IOHPlMxmaCs6eW1WorBiAysimjyjduR2J7gfSn48hq1Xc5esjGo5voWAzEhTzbiY/8Yv8AivEqtehQqPlamqhSFCpVZ6cPIPlkidWrTMnrjBSIbe6TeSYFuhVZm6xqcOphnYsKpLO0szeb54BYkz/uxf8AgXBPDM1TNSmy5hwyPRRF8uUb8FKb1A5EidEe8bXxAmcd8vUoilbSJJqCQQ1VpFiSAGcQPfuMB8KyFSm9NVvBkhneDYsBOjSosT+mJ4XYSOvfyqeHFIVvwXikqGZgGam+ttZGq7kwO2oaiT9NsHZ6tpStSol0FJMsF0yAGYV56C34ifYe2KnhGpOVKaxEAM9WwB1EXp333PeMXdGvXeq3JTJ80M4LvDCmVGifL9OpJn3wOBLr5d/2mBaGwM++at/CnBeX9srTrWq9SmCN9IFOkXAuztVv3inhfF3Cq1LJtSotqrVdD1GBYfhoQVRSfSz1Cahvcn3GCHz+bLBGXLkgDMP+K4BA0qqk+XymzGLk6ycNzPEK9Qv5q5YqXDsDUqaTF0p/3eyyv/CMIN40YmhacL7OPfcqu8O5auz1ETzCqtcINRBZWUm4/fCtP8PvgzjYqtlXFQCmZddIjTYMxBG4OpSt/wB4Y6pxKuKbhGpJqmStSqWsYLjk7zjP5ajUpJmA1QOSoUl2qFpqEoXSFhjL3na2Nh+ZCwNZH1LR8NyJdAP3aNMaZ3IevHzGg4F4jQC6asiQ+kjVJBU1mhvYnSP8OBuJZivTak9I02qChSO7QQ7sqkW3iqNx1OKjiHFsy7Ev+zIZGyVWLFQRMlrzYHvA956A0rmKLqZJySdREkmL2npjsA08tmCoP7WBIBjQ1p6erHY3xcVluC1Gapim6ul0YR9RZlPyL/U9sVtIqCCBbVsbkG5j3GK7gvF2rIwIAUnzQLkgrJif5RGLngORFR6uomFB2JBOq+4267Y78Qa2VyQSYWd4/mKjKi0CNKqQwAM3sdRiACNj/SMUGYq5gMi6y2l1dQR6iuwsLx9sekVeHgoNMLHYMN+2hlx594j8SUxVhRU5D8SVsTJZj0x5tVxDyJvwXQ0WlT8Kyuaq1dWk6ixN/TsAPoB03sMaevxI0wqmQ0SekAAxp+5/4sZKl/aMy/3VBZ/fq1HqN89APpgvO/t2ais9TLoIYDQpmFUsRzAzaeuLUrfUJCVw4Zq8zWlYEwWAYwdgSNIjp0P1GKLxVTPloMupE+sgx6Qxv8z/AMuBW4TVd5q5mqSTB08v5lXp89umGU+AUObX5jkaTzN3akDPezN+mOlzA7T3Ug4jVUVDilSkYJ7Egn/V74lPHGf1mYFusQIG2NUeF5YEqMugBmCJLDcTJ374B4jwIIFdI0sbTYj1kzv379MSLCLp8QKrsjxZgdKiqwvAVLwbt1wYOKZjzGIpVNU31MqkEe14gkH64g4WT5qAGJn+if6+mH8MzGp1DTzaZNvzDL9x/H/rqkp0TTzGbJZlRFlgSWcm5KkSRHcT8nDqdDNeX/eUVAPRWYyAT1+ME5TMAl94mlIHf8G/6nFnSQClWBAnXpB7cjzgWqmTJ1yADmSBeNNNVuCOpH8U4Lq8NqFl15rNMTMQ4WeVjbT7SfjViakIGjstS8km7AX/AOEffB9UF2BMSusA/wAqOoPsYdftjCgLL5zK0ZGpsw8FNWuo03Kgj/nGCMvwzKMy6KOuQvqLGOsmTtH9cXmb4TTeGK7lZAsNg5AHyq/bElWmtOlygKOVRG8C3N3Nh9sIRomCqf8AYdBWA8qmLCOSZMxc4Dz58pToprJCzCix5za1rgY0eWfnpggH8Opv3lxP0In64pszXVah1z6VNgD1M7kdzijZdYJXQFRrm6nmOyj1b2/d0j6WOLWnmKtSmfy+ssSbAfhgf1/piZ81RqkeWjCVEzC7KB0ncqfvhudXy0VSg0tD2cyZIiTpFh2wEubCBBN1x4smkUxr0kdDsBct7kzt7DA2bzGlQiqTOjm6EEpt9z9sJ/s9leDpsovc7ifbEjtpENBB/hMiNiDq3nFGsOElmRSF3ih2iKymZ89AGEMmlv5gRMD4Oo4uOBZ9alZ8u8RXQ0gTstQgeWbdNTR9cV3CuFNUp61YKoIAmdVrdD798Ff7ORa0loYmeWmbMAJI/EtsOmEdUjwEpwwnxAIfhGTqLXKvaC4bsBrcEfUGPtiSrkigLa59IiewIMjoYJONDmKIqVSQWBIVmstzYlrQLm8R9TiKrw1HLGTBMiydZ3kHucSNSlBOLTnmqNp1JFtUhqUV0+WvMCWJBIHKNUR1lRHzgjw8itUqliQAFVdyLa2qt8wI+XXCUcgmpVvzKQT+HaYFh5fYY0mT8MrSQiZ1aZMIPzAmyoAdXX4EQb4x9aiBDENp1JlyzHGczVNGfRUzDee8WNOkQfJoifSZAYiMZrMcTd+WW5QYMkBiTTk++9vYAY9I4rwumSxcuxaSbUjtIjmpmRaLyYOA6Ph3Ll1P4lyAAVy5Hz/cz+Udegwhq09SmDH6LM0aTCmphtWhgesDXUIB/XBdXgzuHp6iVnUrbOpWopgwbgkD6DGqfgFNVDanty28kEyWMn8L3wTw7hNNm3fU03IpdIPSmDjX1aRbAPRY1rw6T5rFcRpNROWpTq/9lRVm3nRVoc1+t2ODqFJYJqAFtwIhQpJuOx6n2OLDxv4Y10mrpUCeVSdguksCqJrFMnUIGpAZ/wArY8m/9Y1dgKY9xSpaun5mUt+uLscHCyk4QV6iHyvSuB7a0t7YXHlJ8Y5j/wDLV/4sLgwIxr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4" descr="data:image/jpeg;base64,/9j/4AAQSkZJRgABAQAAAQABAAD/2wCEAAkGBhQSEBQUEhQUFRUWFhYXFhcXFxgXGBccFR0XHBgVGBcaHiYeGBojGxcYIDAgJCcpLCwsFh4xNTAqNSYtLCkBCQoKDgwOGg8PGi0kHyQsKSwqLywsLC0sLCkpLSwsLDQqLCwsLCwsLywsLCwpLCwsLCwsLCwsLCwsLCwsLCwsLP/AABEIAK4BIgMBIgACEQEDEQH/xAAcAAABBQEBAQAAAAAAAAAAAAAEAQIDBQYABwj/xABEEAACAQIEBAUCAwUFBwMFAQABAhEDIQAEEjEFIkFRBhMyYXGBkSNCoRRSYnKxBzOCwfAVQ5Ki0eHxFiTSJTRTVGMX/8QAGgEAAwEBAQEAAAAAAAAAAAAAAAIDAQQFBv/EADERAAEDAgMGBQQCAwEAAAAAAAEAAhEDIRIxQQQTUWFx8CKBkaGxMsHR8ULhBRRSM//aAAwDAQACEQMRAD8AqgMOAx0YUY+rXzycq4WMKGwuMTJmGlRh5XCFcCFGVxJRYg74a1PDCMCzJWprBhB36HFXXo3w5KsYMo6W3wv0qn1qqK4YRg/NZaDbArJhwVMiFDGEjEunDSMalUcY6MPjCRgQmRjow+MJGBCZGOjD4x0YEJkY6MPjHRgQmRjow6MdGBCZGOjD4x2nAsTYx0YdGF04EJkY6MPjHRjUJsY6MPjHacCE2MdGH6cLpwITAMSKmHKmJCmMRCj04TD4wuBaiIx2nEmnHacKmhRxhcP04QrgWps444XTjowITYw0piTHAYEKEjD6dSN/0w8pOOFEHrGBbCV6wIwK2CcxldPUH4wOVwBY6dVGRhsYl04TTjUqjjHRh+nHacahR6cdpxJGO04EKPTjtGJdOFjGIUOnHaMS6cdpwIUOnHacTBJsMF0ckACTzECQvQxuJnmIG4H3m2JVazaQlypTpOqGAgaWXZvSJ/oPk7DBFLhxN+Zv5RIntqaFn4nEy52IgAwQRqH6BRyr8gT7jEnFRFUOCSph0JkwDFv+3viBfVc6Ppnz79lUNptE5qJcmmlWtBLCXdiDp07Cms9Tv+6cKtJdaKq0nlgGvWSAeoLHmw4VAcuVA9L+Yp9mhSPkEj9cQZLK66igk2bWIsRoBJ+kTb5xFzH7txxGROvn8K9N1PeNDhY8r9yly1NXVSfJDECVDVhB/d1EFd+uJTw5SoYCp76dNRfUVX9w3I9+m84By1OAoGwCgT7W+uCc1ThgpkFQqneQQBqHtzFhiu7eHANcZz49+ikXMIJLbT0SDhrMCaZFSNwk6h8oQH+sR74GC4ta2cc09Ttq1GFYgF4Hrh/VFwsTFziSgRWA80F2J0goCa14htoqqIIvf3GAV3s+sW4jv8cpSmi130m/Dv8AtU+nChcHZrhhTmBDoSQrrsSOh6g+x+RIviAUsdbXteJaVzlhaYKaiYRsS4ZpwyxRxhcSacJjViM047TifRjtOJyrQoNOO04n0YQrglEKDThCuJ9OGlMEohQacJpxOUw0pjVkKLHTiTRhNGBEJjqP9HEZTBK08E08oDjCYWhsqrKYQpjQJwpDb9cNz/DVSnJI9o3+2F3gmE26MSqArhNOJyuOC4pKlCjSiTh/kRidBiTphSU4aEGaWE0YIY4ZpxsrCFAVxwpkmAL4mK4KpUdKyLt2ibH6jf2vHzIlWrCk2dch1T06ReY9VBQ0qWXSzOBJ6Kw7KQZgQZ2LQYtJPZXOsrhjBiIB2gflA2AjtsYIuMAU+H6axqySxJaCYAJi6xtsficHBC8mAHG4E8w6uLWPdfqOoHKxpEmsM9e9Oyuh+EwKRyTuIZYTrT0Nce3t7Cxj4I6YSlR102FyU5luTA/MAOgg6jH7mJMki3RrB+oMAXnV8/6mCRh2XBp1RP8A2IPxupEH3B98OScOHUXHPvJIGicRyNj37puS2qILlqZMfyXU7jr89vhvCUmosAyQ8bi+lota0x126HYyUXWlmNJYcjAwSJIOxAPq6bdj2wb4fpac9RTeaun6DVP6A4So8YXkG2Gfb9JmN8TQRqqzh1ANUVdhqWZsIJ5rx2n9MR1AXdm6sxMdZYzH64fw3NEVqtMoytTDrqtp2K+5B5hHx8YJyy6WLdVEqfdrD7G/2xQP8Re3kB17hKWWDXd93UGZpDVpBsoj5IsWB7Ez9Iw/TpuN9l9gLavm0fc9sS0KV73UD67i09Jj9NrWRwTeN+g6dAI/ph254DpmlcLYgisjmY1aiOeS2uStSblX7GbhokEmTgXNUVu9I6knSepRoko3uO+xg9sOSr5e12BncQJ/KDBvbe8TgLgrVac+eVcPCuAY1Beo5RfaO0e5xyy6m/EweH274fhdIY2pTOJwxDIa/HfVJGF04KzWV0MQDI3Vu47/AD0I6EHEWnHotcHCQvPLSDBUWjHYm0Y7DJYRunHacA57xBRpWnW3NZIIlBJUsbT8TuO+KfNeL3keWqquqJaWswGhpsOtxB2jHI6uxq6xTJWm04TRjJJxrN1ChGoDUhbTSBEFVkEqh2ZanXriSjXz5AJ1wukt+Gv5VGqxWTz2P/bEv9scCqbg8VqCmGlMZkcUzwWdKkCNTPT0gDSgLGAsDUX+2DMn4tQ/3qlNrjmHNOna8kDVAm2HbtLHcuqR1FwVyUwhTElGqriVIYdwZw7TjplShQaMIVwRpwmnBKIQxXCgkbHBYRYwzyfcYJRhUYrt3whUnD/Kw4UPcYyy2CoTkDjhw9o2xOKQ74d5xGzHBJW4QhTlWG4xwGC14g3XmHviGrWnpGAE6rIAyQ7AYYcS6ccEw6RNy9DUwH3w6pV59S/TYgx1g2v22xPTYIs9SRFp2vPx7+wwr1lYSUv7Hf7/ANSWxxF2KoSRIFh97e3kukNhgAME3/H5Q2aztLeodDHsrtPcmAbbe/W+HU+QqwvN1IgqR3kHbDMzlnZopuIAMqToJmIgwQ3bcb7SMSJQZSbm5llYWPvG4PYj9cTpuLi5rchoftr6qr2Boa4m54ffT0VlTySZmRSha0FvLsPMAjUV6BwTt+YXsZwE1MsCGHMsxIgwN1I7i5/4vbD6dJ/XSLoymxFyrdNrMLbdb2wR4n8XUv2T9odVTOJClBB1MZ0VImTTOksG3ER0xB9c0SNRpyPA8kwph4J11/IVTWy7uy1SqgIxXXaSum0wbQ1iSLyIvMXXh1lOeoMGmNTzHqIpOhNrDnn7Y8Yr8VquxZqjk/zEfQAWA9h2x6p/Zhxw18rmqb3rUlR6bdWGqoSp95Yieusdsce2bSWbO8i1jHnH3VKTQ54nl7Jcxwzy8zmHDk+ZVcaTAA5i0jvsv36YZmUbTCwGF9tQmJWQN7QY/ixd8XqU6fDXzNUatbhwvdR0vsWaPpGPLq/j7MM7MRT0tMppJEHdZJkWt8YbYtspvpgMHXrAt+fJbtDXF+J5/Ura5RmqxTUiowaORNMsbxA3gGx7XtMA7NZVaMqearAFSDKIQBNMQYLTZjt0vvhvg/xLRGUJytIU6rEq0AfhzuFgAX6QPnaMV9fOeUwBNI6jygltRmxmDf6dRc7g9zaowjFllzcePTvJQ3Zc44c8+g/KJXL9fyEyDPcKNMjrb+h2w4Pp9O/73+QHQYknU0EbloMbew7Dcdok4ZYe57CD/wBv/I7jHRIP/p6d5/ClH/Hr3kiPJ1UoA9IJX6AeYtul9Q/xYB8vFrw+SSo7FwDMsUBJAvYldQwNXoaWIG02PcdD9sZs7i1xpnqO+7ysqtBAd6oPRjsE6cdjslQhUfDfCStUC16p1agGWnzFTIEs3QxeB8yTi+4TwOmKsKFQBo1eW2oiZHPeAZ2k79Ol7SH4zCCF1kzAN9V7k2M9O0dL4zmZ8YClm2Q01NNapE6iGsV55jaC0jsIm+PHc9rQCV6VOi55IbdWOTySsWJJsHgszEeloldIBt7nb647L5NWpv6BCEXLkzKjq0arHt7RF86PFNUqClEWVgY1vGpOUmCJ3YmNo6bYmbiubkgUjpsv93UuLcwnYkBTBIjGb1pyKf8A1ntzA9Qr/NAVaTMfLUBkkiNibyRe6nr/AJ2qMz4eVqcqVGtzBWGI0gXIInY2EmPpYXNcXzDUqRGlHZ3DIVhT5SB9nvuTMHuOtuTxgFRIV+gMlRHISukgEMbbQLt9caajNeSBs9S0Diq/I8GelVUqSASdWkyoRbCbzqmZtuPcjGiVgdv/AB89sH12WqEMldKkAgKGEt1upB+Nr4BzWXCMVIkhUNiA/MoMwDG8iBG/XrWnULDGcrnewFdpwmnHcyzMMFJBINxci4Mdvb64kWDsfn2x2NqNdkoFhGaj04QribRhNGHlLCh0YTRibRjtGNlEKHRhNGJtGFFPBKIQ+jHaMO4lmaeXgV6gRjA0eqpJBKhkH92TFtZWcUGb8a0w34dNmSDzMQpkX9IBiVBi8yCDBBiJ2imLSnFJx0V75eF0YzuW8dUyxFRGTa4IYdZkWIgg7TjRZLNJVQPTYMp6jv2I3B9jfDtqNdkUpYRmlqbgEGIEGbe5j5kd/pcPNGCRP3+m0T3FvfE+YAkXXYbkdp/zxS8MoQx/ASnZRI03N526D9ZxxU3ENaQ7O/rddLmgkyMlZJdZQhgTuGBH3GFVWEAm0yQRNuoE+n6YnyuTd/QGb+UEgzvYW2j7YsKHAszECi0e4j63In64Zzhm+PWEoGjZ+UAuhTIYqBBaZAiepGwkDvuL4q/GPhs5jLBkCGovMrBkKuvVVYdTMgHqu94xpz4eriZRQLWJA7yZB+P1wuXpVMrHlhGQ+qiyqVk7lDEoetpB7DfHibft7GQG1GzwMExyIPyu2hSJFx35/ZeA1ssyGHBU9ZEbY9s8If2QVKeU1/tlbL16yKxFIKFSbqrk8zRN4K37xOAvF/hWrxDMUUpU6WWApvUY1R5YJLIig6QZJJgWG5xu/HDVhQyvleetQZiiStAaxyyWFSCD5QvJAOwkXxlCr/s0Q5wz0zyKwswOKyf/APl2frZJqeYz8sRaky+Yi6Ty/izqEwNhAnY48Tz2SelVenUGl0ZkYdipgj74+mMlxCo/F3CvXNA5UHQ9JkpBg6wyMx52Op55RsLmBHmXijwt/wDWXq5yk1PK5h6mipKXKJYnfSSUJhoJBxSWUGOcBbMwsc3FAWY8COwNW8KQvUgFgSQCRv1EfxDeMbPN5BS4cIC4AhmLCOw0A3IMdum5GCl4blVTRkQ7MRGt4C37Qsn9B84Jyfh/NkTUDNJMhUEQekyTjp2baaVVsFw6Wnzm/oApvY5lxPv9kGMqSu5awjYL7WFvqZ+cTVRzGSBtFx1Hb5kfTFZlsjmP2kq9HOxzetaopAR3gAye3vi4XLWDMvPEElYJ027Y9Bjp+mB7qDmxnKZRUqwbVcGRa1vaL7x98S5ql6djaJGx0Erb7YQ0ybAH3P8AlgrM0YCiI6gWO6oZt3mY6TjLiq0zx790WLCIQGjHYn8vHY7ZXPCttINZpHKXPb949d5n7/E4CyvBKXnu1RSwNVqksARz6ZAE3soBBB3PviwABrsGA0a+/vfpMyAfeewOKDj2YarW/Z1OlWl6rAbKdlPzEke4A9/JguiP1z76Luc/ACnZrxBTXVTooavqX8MAKNQZY17bE7A/piJc9mCn/wBqNIGm9RtUGBvp3sOmL7w/4eGmEsptaJb3J/y2xoV8N0ouoO2PKqf5OmHFtNpcAReSLa2tzhVbszyJe6DwAB6XusRQ4+l1rU3pEgDm50ttLRK/JHfviDi/hag1MMkIxLgaZK8yRqCemOaZWJgbxjYcT8PKEIF13Kkz9Z6Yz1LImjKLDoQdAP5Gj0z+6f6/Jx00NrpbQDFiM2m5jjP76zZLhq0SLyDqLX6J9HLlEp6jJgf8ou1x3uMJn8lNRLidKzcX5RAvub/f6gy1M8Aq2aSx333EmZ3v/wCcStmFJVQ35VBsbWFtvv8ATHoAkH1UyAVUFVFYK8cr3id52kDb+th1w05JiJ5ToQtq1LqWNwb3H1H1xZvR1ZhwDuxv0uzcxMbXxJl6U6xNoafe0drnsDgJkTrCAPRU6VDJHqjeLEGJhh3se3tO+JaZDbGe/cfINx9cWP7OrIWMDmW4ifzDcR0I9sBZjIFQGktIJJUgNvt0BIE9gcO2s4Wz+Uppg8k3y8J5eJMvTfSWfSEUaqlRiEWmCJlyQALfB7A4o+LeOadMlcoFqOP99UU+WNoNOn+dTMeYSYP5djih2hoCTdFXGaKUU8zMOKSEEiQS7hfV5dMczx1IEDqRjJ8Y8duQUyitRXYvM13BB2qLamCOZShg3BJxncw1bM1WZ3qVHYiGaSxKzoMWh1iJAEg7DGn4N4M01AK408rgIN9QkhYjad4P26c7nuf9VgqNaG5ZrNZXhFWtMKW3BMEDmufZQxh46NJjGiy3gUFh5lQGV1Ep30lyLiLEmfeca7K5DTT8tBpHmAssQBygTe+/L7zPTBCZB6jJEwoUi/L6QxUyYAkkGe/0xnhamgnNYmv/AGfo1MFXYMTFwAsQT3LA3PSPiMUD5Gtw+vLg6DIbSbMGDeoDaC+q/wC6O+PWTk3A5gZduu4JHVehNp+IwPWyGumyVVDgAhxHLIHM0THXe0SMKSNCtAgzEql4XxAF6qodJPlsFDHmDU6ZFQ2Fjq3v9zc98sG9YDdyRMx84z/GsictWy7qjFlQIuqstELptDM1jylZmQQvaMWnB+K/tCWOmoANaakOgmbyu8/6jfBs9UYQ0iSOiKrZcSDHqiqmTWAAo9zG0XH1w+llIsj1U6/h1qyfXlcDr+uGUM/RMr5iypG7XO1yTvdh9SMFswkAXM9L/JJ2H174qcJFw30lJcZT8IcUagUquYzokhtXns8C40zULQDIMR0GLDh1bNUhK1i4/wD6JSLH31Iit+v3w0qR6T1vtcAgxfbb/W+FoZZjUFRaju4urM7Mi/xLTBFOexKkTBvjx/8AIbOMJewNbH8iBYcgB8kdF2UahyN/fvyR616mXdMxmyApDU6igNKUqmk+axkwVdVJ2hSx3EYfxjxRlaq1shn6py7kACoDpSqhIanVp1LqAYEq1p1LcYHyWQL5jzcxULLSEgMZBZuVBG0mSdumKbiPh/StdmRalKgSvlkrroB0DMKTMrKFgz5RECBpKHfyv8ftG7ZEHB/E/nzvK6HUw51z1R/AeM5Lhqsozhzb1HBVFZarsxAVVREspNhJiTucP8U8UHnU9VLzTRPm5pVAdUZ10JSMwG0o7Sf4lPW2W4XwLQaFTLpUpmq4WnWqeW1QagbUkUFEYwRqJZugCnF4tCrkK8USlWjWph4qcwfVIeXux1G5JJnXcHHTtW1A08IyOZ0A181hpta/wmR6IPOPTYeZlVzWX7ohoFLbnnV6i/ADD4wPkeKVWUebmM8h/iqmmD8BNJ/THGgtNitJq2XNSwpVHWrTUE82nUJ0jYGRuAb2J6O9FQKnMIiVFzA20gSTA2Cn3bHqbHs7GsxFrZ4gZ9dfcrjquMwCU3LUNUk1KzEn82YrNa0bvhwywIAEkksZ1MYknczzH7/9azj3CvN0VKNGm4Fyfw5Hzeesd7H63VLIMFUM7yFVWWQUkATAYExI6nHa2CYDQfKFMtIEkn1XU8uFEADeb3M73JvgXLOS1kqga6oJctHKKagw3RjsAABDYPXKeynsFBX4ECZ/1tgjfpH0j326G+A3qttGfBDbU3TeY42Q2jHYK0Y7HbiXLhRuoee0iF1nr77RG89cZ2sgXM5hmElqiCzD06R09yOsbY0RB85pI0liPqDF/gwR9PbFRxnKnS1ZFBZTcblgIue7C/zjyzfzBGcZxqMss11PGvAzlPstvwsDy1jsJPfB2MLlfGAorLamEA8q1GgHaSisF+Nzii4r/azVWqQgVVgAW1X1XYEgE26QCCpEY+ZbQq0ZpPF22kZHobLsdVY7xtOfqvUczGkzjIV1loH7wP2PYexOEoeMhXpjTMWuOcx3fQNKk7wCYwPmKoKloUgAkSJHzcG0Xx27BRqYzVMgEQLi5mLjPp5qdVzSAwZ5/oqqNYltJDaTBXmBMFkM+xkD6afqTQbmK8wBJk/Rvfcf9cLXoBXgAFTpuSdi4gTH70ie/wBIfQokkSBpDNJ6bNu3S3/g3x9DMCFzxJRiVRr9JABBgDe8/wAvt84dQqCT0gNa/wC7f2mMECmPN2gAiDafUbm+82j6++AuJcYo5Qasy2lmkU6Qg1KnLsBMLIi7EbwJsMTLrROiaEVl6ZZW0yzHSAoDEn1G1pjv/qKXjnjLL5UaAf2itJ5KbxTDArKPWAI1CPQL7CRInFeIfHNWspSmooUH/wB2s6qyt6kqv6tY3Gkhb7E4qchwp6zQs8wIJO7AXAdrSyx+h95JLkpICJ474izGacebUkLdEQaEpxOioiySrgSGGoz3tOHcN8NvUXVCqOYjfTLbhABsSOoiexxouFeGVplixU1FqKViGSHMByCtzMdxFj2xf5fh+mioUkItUckDra0dQBe0bd7AIAsiCc1U8K4dSprcLEqSxXmBB3kjV6SBIiYGNK2QHmXuxFTR1N9UA/xWIbsMA0aSsvNBGjlNiDDCT2j674sK2SKsdMgtrCyeZhD6d9mJsRsO2Fc6/qqNFkTkqV3C2k81yAoIEsSLwCY67z0OOGTY0UpqXAQKYYnSQVkwx/dBIPyPeBf2hKVRhI1OUBEleZQeYifSCCvTcExgs0PNoIqsYplGu/IeUMV7ALMN8juTiJMlUAhV+Y4bU8tgdUMFIBneSdLWBB5Sf8MGZwzL5dyWAMhuUzqAOoiSLgCWIuI37WwRlsygYAsBNFlW4eCS0KeU6diTvtG+IU4gyCdHvJsDphjebHlBv+mMkIhB8c4XUajohWfUIFUnTsBvM9R3NgO2MPnuEDJVjXBqabwugAEt/uzq/LqYkDTPvacehZjjMQVuZBIIGoglZAGsRae/Ttis4nX8wtSZGdWUqu4BQ3gAHpy7gxEW6YDeJt3KHXGV1XeHqn7RTL0VS+pWVSPMUD1CTf4OxkXtiCvwV6bcrVKTAtzqTzSN43YRfsOuJ+DZdcqIoqdZUyQFMi8c0HYCY2mPeTxxEsWVAA8SAXpkmw5fRbvI3IAtigjNvqpkHVS8K4lWeqKXlmoG0qGBXWSZksoAUKLfAGNVXqpTXy6RDNMOwghT1Ak7jt0+bYy2Z4iKaMKB8qpURVeoCGK29FMkAaSbljEzYwL0eSzlWgS7MoLMRAEKFEeoEjeDftPRhiVSm2sMNS7fk8+XJa2W5Zrc5QglX9VOmxqtfcoDpH8xqaBBvf5xW5zMkhsuBJr1C9V59TKAxEe+ofRQMXObIWhRQyr1gtVxOlgLBF3kXM/4MV+S4fozNCSXDV6o5uk0q1wYBPoG874ltjA6i5rM4t5ftUpyCJVRxDPvlaVEMrNToZtKpgH+6KjzAD3Vi7Aex7Ym8WUW8xXpVCisztRK3VKmr8am4NjRYgVIPRywiIaz4vkyzVADbdbCQyM0dP4vm2G8MoGtkVSCXX0AkjUyS1I/41D0yTI1Ul3jBSohrAx4mwn0TF03Cdw5kzgNOrTFLOUhJSfWomKlF9ypk+4kq2A2ptScFpZACJAuv8yjYe6iLelRfAueqVKuXR0QJUSGVjqBpmFMqwuOUydxYi+nAFXiDuf2h5XMU1/EIClKyjaoOzaZmBexsRBpSLaIDG/Tpy5c1JwLuuquMxnaOtZJDMyxCtqYn0wVHMOs7D64NprUnYOO/pYe9rN/y4ztHL1qjpUFVBSvyEglipksGUcpbUIYdCNxAOipPKmGe26sZ/NEgiZteZItfrHS54FznxyWBpiBkiKKJrILg6QSwB9MAkTp9P1vjkQWMi/aevTb/UYo83mFo1kSVY1VViVKgjU1TeOgEWB2nfF/l60097ahK+8GTE+0f6nCMc/ES4/pBDYgBS/sg7/1/wDjjsHUFqaFllBgSPMmLbTIn7Y7Bvnce/RGAcFRcMPk1FoEu6jUzPUJZhBkU2LGZC8xMC3QFcFKQ7FfMEs0gA7zML7CQTMX036g+f1vFtQ1jopLUcswUq+olUdiQywSA2kt8b9DgWrx6o1X9oFNVOo+WSzKjBSzAklgJVgCBO5IHXEt4AFXdOUniziSisyDQ+mPVqe7QQqrOnUAbkg9tRNhnM7xAMY0q2kh9VzN1XTvEXF7W6RGDOJ1XzFRjU5X0MBpU8zdwJkEqoQE7avrhatBEuaSjQ9FyV1LKErCjUIUbXO8denMWknkl3JmVBwzj3l1LIFIeOXlJ03gN1MXgzPe8Y9LytbzqKPTcOHGonTeCCItaeh7EfbF5XglCvUFXVTpqRR5S6li1ORqZdh+Q2EQvWTjWtWKMmioBImlpOs7kNETf1gW67DSNNqZIMlKKZCtqlCVAAETJJusSLQCYWF77/OAOL8Zo5UoKtRFW/UnUyg6jcdmAA+ADJBwJlq48unVZPLqM+moF1fiEiC6GSxF5noevaj8Q0BnBdDSUMCuq7SRBJsAZEdVA9zfHRjJI4LcFin+IP7VD6ckhFr1WAFR1aeahdlpMDPqBa3SCow9N6lSozEszNd2O9Wxh2JMeYOpk33vJbTZTw4lKWKvUgyFAYC8yxaxO3QADSJDb4sM3wZaJZUD2JUsTIaAQ5C9BMj1Gwi04owtmNVJzXROiq+BcDRqi+e408pYhwpMhrEgnSbRcdTvJxpckqU/O8tgA0AaWkmBKgmRBCi8dz3vWcJyqQRpEkAklikmWIAlgCfb7zOD5RGYGn+YBl1tAj8pvIIj7jebY1zoKxreCs1z1+YaizAkgjamRaxubmOljtib9rGkqUm+qSZJBJblBmTG/wADFQ9WkGBKdSYLEDcXkmew+tsLRr0RqETI0i7QCCQQIPMJnr7ydsQLmjUacFYNdwVkSiKAKcBS1hMwGk2CkzY7dT747iGYWoyt5cBAyxclp1AsT2MREbxe4BFqVkgaxMk6STzXDry+8ahIgwPrgs5qahKoJE67KSeWoGMTG5Ptf80XVzxpCcNKzXH+FVSaXOVNSqqrq5otJSWYsANIi/Q7bYt8jla1Ly1FaoaaAFkMldh6d4gxcDaLRgvMcWipTYqIdg6zpadNPMKYggRpZTc9/nEtDiiHQmmShW3LEytiuqAdgTvsfbEANU0cFGag9bF5jftBuSSCBEfIjFbx56lSmoWrsZKmnYxIEHTbla4NiMQZ3i9AIKTVQr0ygPMqmaZUmdMiTpII/iM4bX4/SIP4ilAL7ECQZtN5Ht3HYYcmRCyFRZehX85+UHywbkmBqLMFIHNsCLE2F5NxqKSP5ehqi06wOpSJYMCJCgtDaZYQOhJ/enFM3HadJmGmFq00qLVEAqdGkEiCROk3mRr63wvGOMKHpFWV4pgMoM65QQSYMqDe/uYN8YxrQJQWkGFclEbWscyoTaRJ1U1vKAkHWQff3uKvi1UrTYU6kQCzbkaZEhLACbA2BPXrNplM+KlLW2gVHXqw5gWQ6NVhI2E+rcmRLZnLo7hqZlmFKsGVwwIZTIkEdDEggRHtdnAuaSsAggFaXKUBSLCq8urDUyvUsQfSCFAZbMQZ1AdbRi+4fwShnaiB1DGSzMCTPlsCQZGxNoP0MDGH8QcYJzOYRAPw6zodVuYsZ9oAEe0LvM42vCs+1DhNTMuArVFYU+hupZ2E/wCMj2KztigJCUtlUfG889fijuv9yVWjSgwEAdQDHuoqNHUdLYn4D4pVs/RWopDNVUq2jTOoMCJkho1b+5j3peGUj5dSsiqsU2qKHJUSVr0+YtADA/QBvqK/gWgZuiZUEltJBRtWhW0gWkAEAG523jHM903ysrilBiV6BU4ulSpAJPOwm4JUgm0DedPURG3XBHBlBqVBRNmAi5gBoNNvYpWAHcCo3bGH8Nh6jpV5Hm6klTp1BgSIEkkiCA3Qnpc/hmYbL1KqDTTFOqPMP4l0Zak7A7gzAkYbEckGnF1b8ezFWnXXR/c10YhEEulVP7ymDsFBtptGpbGDIxzDIkuKdR3UXV9LCfT6lBWNQ2IFgY3xo6+aWo6AEHzialFhfTXpqRWpjY89OTuLtHWcU/F+HmqqygLeYy0y9QCYPPTNS0SDqUREgg2IB01MJ5FK1k6oXKK61J1ESsFGYsAF0+kxAO4MdgdsMrrWpnzqlQLl6XPAsDvYnTqk9QGm9o3wXlszSNIimugJ5ahmJgaryGNmaGVosTJ6TgHKcZFRa6q1JwVIWGQGSCZtqBEgfAHYRhS6WlrfNaKYJlWK8Wq1KtN3VAoy9M6ZJPMXgMSQVbRIPLZp7iTa/FKVNQXqLr1SAWFxeSJN7np+7iq/ZBWqJ5hSPLpksUBEg1iLT7GRaY3GIs5RRW1IZXlAIgKeVrggC0zBk+kgmIx04jYKMAK+p+MMuABI2H5l/wDnjsZJRUgQbdPxThMJhP8A0ieSy3Fq7KQzfs86VLU6dddUOC5loClrxAJvOLtfD1AU6VVHFGKYMBhrl1EsFIJMMdtjEY83OfpxHl/TUf8A44JfjUMG0C6mwJjmM9eoHL8DG7tuQMI3rtbrZ5rwgqrTfz/MTVEeT5DEAaiDM2hY1kGCw74lreH/ACaYRnQkrS1OCWW9YaZixAURaRAtjE/7eOmQuxMDWY9+X7friXLcerVNelV5UDtAHppkXvv6vtjMIGZt/a3eFXtalDxKNddGhtIgkTNidtr2n6Y1dXKN5VJFc2W8PJuxgWBYG4HTbHnNDxPzyaNM6QxuXIJAMA807kbRg5PHdVDTACRAJBlouTpBJJFo++GdTpnILG1XjMra/wCyzSpkhmBUEmXcavoTtaBB6Y7OU9NTVSdgoJ9RViYJtITVNjt0PtOMTmPFb+WpOkM+owAQI1EBt+4YR7A9piq+LGanJ9QewiVuD3Pvfv7dGawARKDVdMreZipU5jqJQvpvBiQW0RExY/8AEdsMfMatVz1BkRfr9Tb74wp8XO1J5mzAgdLgiSe8R8xhi+L6nlMIHqXv/FMHpJMxioc0EFROIghbOnWpgEOWsaZMAHeY+dj+mJOI8Ul6hFMsDUMy2mSRq1nltJtfaScYWl4mcflBiDHMRbuJ2/6++O/9XPf8OZ3EvFgB0b2xj92834HimY57MvstrmM2awphVIBNZjLrIFIPyA6QeYACdwe5M4yw8eUYA8mrYAD8c2O5O23tgTKeMHRmPlK4IgK2oqvcqNViepwg8UKBAyVAe8MSPu2OOpSaXSOS6G1ThEnivWq3hmqTlyUS0cpqypJD1B+IyagYKCbeoxdQWlahoLVWCBGNVNZqEEhSwJgKYsBMXGskbDV5wP7Q88WX8JmgGFKswIKFSCOo0/0w5vHGdaiEOXY09RIIUi5meaPc2wu5Bz+60VXBbfxBwCpRbKKwQSGgK59WlzE6bAF1O3fAH7I01RFucA6+ur1ekAQINj+WNjOMzxPxdnKnk+ZlSumdHLEzpuCRfYfE++B/9vZjplz6ifUNyL9L/HTFQ1sQUuJ0yqep4ipwVNEzpVZ80i6ADVGnr2/6A4maoI6g3Bux3BB3HQxi58P1mbz/AP2gblJJFWmCsajswuCbW2tgI5up/wDqyJNywE/pOJQJtPr/AGuqnUAB3jZ4afATPEPEvL8gFCSaNOeePyrayjqWv7jtcHiPFBTqFANcBb6j+dQSsEflJK/TFhmM5UYrqyqiEAH4gWQAADt2A++OqcQqsxLUFm29YfTDBre/2oFztO/ZBZbjPmrV1ALppmLzJJUQBEXAPtbGn8JZ4ZinVo1jM0NIqz+KiMDyz+cBbANtMAgWxS5XiNc1SKiCmhUKdJglAOURqAcGNzvvg7JZ5FuBfb8rfp5l8PkwtAWYzUcDUd91r8/4Xp1s0yDzPMd/NeolQNTBrENUZqYIqINM6TcGFAnYW39oecCtToU2CLQpVUCgW1+SNiT+UPTgQdmwN4H8QUf2qrUCEBKUKLErTp2pqYZpMBRqA7dDjH5jxITWc1Dr11GqMNS2J06gBqb90AkEWAxNogHVac7Hojc3nHXh41X80qhkDZWzTsYEAelOnTAPCMiaeYpJKhQKbldCSGqU1Z4IAINyPgCZxZZfjlILDUHKKz1YNTWvMBygkKURYmL3Y3vcQ+KqXmoVXRoLNAFM6+VVVGdjICiCDfa46hRMEBvFBdNyUf4X4MaiKU8tdNFgNYKMSzOAF2Au4J7XOLLiXCay1XMj8WrllVAViYcMk9QSpuWtvtc0FHxQiFpovrEg6XAAEsTEA6SC1jeIjriM+LGWilKlRYqgWDVYvOjVDMVQSRqN57dsMZkEBZjW+4crHh66WBr0Sz0SxBZjRWQIF9XlEpBv+CDscVnH6zEU6mtlo1wKoRahVVqLeqhbYqHAIIvdYtfGS4X4urLmEqsoZkq6kVCQAWADKQFJM2mxJuPbGgdRm6edoNSdKNMitQDXam9IlWA5CAhQ6SbhSAMMModksMWLUTwzIHMI9Q1EVS78ujlspJbSSDGpwRMegXxHnOCUqNGo9KqoCxyhRMqQVhg0wBNgOvzOI/ac2A6q9fSJVgp1LbpalBEf198RovEWpMyPUFJWUHUwQTYggECYsZAtGAMWYyFu6GWkIUqD+5pwBYnWaxMX6XEbWwmZQisEDg6SrmDJAkyQZJAIE2HWd981W4VmzSyuh1DrRhzMDmesU6QeQRt198QcI4dnhmWD1Dr8slj5pXUuhuUNbpAi3brh4SyrSuBrbnp7n81Pv7qT9ycJjFtwnOSZLT15jjsU8lNBZzwzUptDxcAggyDqAI+sHbpgx/CbFgNUjyhUkA+1r/m0nV8Ys8/w+tVqHSrMFDz0gBqmmO/IFOG/spKyy1SV5LT0Gmw7cpH1GJgmMlXd3iVTrwanoEV1uwEFTI1Br2Bm6gfUYMbw2EH4VXUHQAuCQpDVNBmVB02G/bBGVyJ1awpXywzqT10TAHvYYmbh7IjBJYE0ESREl2DMPowIxso3aqqHBVFUyHKXUkAA84YA9fn6YvKfhOkER6haRAAns2xtvfFhk+GJpHnFvMGklRYcyg/pJxYnKtUNNU1BANzeTcgx7gjDkzkphoEys7nfDyJSv6BJW+oy09v5du33wtTgSBAqgdS6mfUJBH0P2jF/nuGqyJcFkklht6YCx1EiJ+MVlYzU8w35wSAIBMDf2sMMcYWtbTdF0C3CVWlYCWqAQBuNJMkexxFUySCmVCi7yLCQBqj9CB9MWeRy4dryJkSTA1Hb6Yi43SSmxVZsSPfsD7zE/XGtdLhPNY9jWtsVULkVi+/LcQJnaLe2CavBgCwJC3m8CIgEfIvb2OJ+Gstiyk2nadouPcXxYcRQNUY0wzF5YyN2ZmBMe7QfrhXudMN5raTaf81SPwtaQVtQ5iQ25s2pQ0fwyG+2AV8LKVn9oF1tCHrII36Y1lPLa2h0ZyNxMX0np3EAfTEP7GTrZOWmBNoMam3H1O3zjmeKhMgrqZucnZX79Fpv/UFBauXUjTIN5Kj0GlpMQdLEfYnDKRSrTOXIJC1Kjgam5lLERINjpIv2Ddd6Q0DCEhTdQpJ/nMfqb4sRk2FSC0Fg5YibBtZcfINo9j2xIseALpmupXt0+yE8ScbWq2VAWCkzckGFHvtqpx9cVlWqpNQrq2aBBs2qQu9+3+LFnW4aDVotBAEUwsCPTVYW94AxY5XhNJGptcampsSSBB1An7C2KAkCxU4bJkLzpCKQfTVrBygLroEaiJKme174H/bahDEM+nr22P8AkMa7Oiio1sKesqmqXW5JhpE9Af0wK2ey4WohegAbiGBuAR0P1+uGAPElMK2HJoVNx1TFFtRE0ksCJsqST2BMx8HtivrhmaSXkgEiYsoEH7CcaCtncq1QOWXlpoqqoYrIAkiB0JP2xHnOIUai01hiFUyVR5JIA3jpA/0cO0GFFxbKp9Lg1JNQkUwDqMwOWB7C9vnF14OyRqOQxb0AQJMg6pEf4f1GIciirOlazKbMRRY2JU9f5cWicdWnTanTpVkpNTKu+lRUYsBDEloAmLAxB98Di7AWgEqkBrwQR8/K0/D+NUMrxIVamYaoxWnl6tNQujSQiu9Qi3d4HX2xS+IOHPlMxmaCs6eW1WorBiAysimjyjduR2J7gfSn48hq1Xc5esjGo5voWAzEhTzbiY/8Yv8AivEqtehQqPlamqhSFCpVZ6cPIPlkidWrTMnrjBSIbe6TeSYFuhVZm6xqcOphnYsKpLO0szeb54BYkz/uxf8AgXBPDM1TNSmy5hwyPRRF8uUb8FKb1A5EidEe8bXxAmcd8vUoilbSJJqCQQ1VpFiSAGcQPfuMB8KyFSm9NVvBkhneDYsBOjSosT+mJ4XYSOvfyqeHFIVvwXikqGZgGam+ttZGq7kwO2oaiT9NsHZ6tpStSol0FJMsF0yAGYV56C34ifYe2KnhGpOVKaxEAM9WwB1EXp333PeMXdGvXeq3JTJ80M4LvDCmVGifL9OpJn3wOBLr5d/2mBaGwM++at/CnBeX9srTrWq9SmCN9IFOkXAuztVv3inhfF3Cq1LJtSotqrVdD1GBYfhoQVRSfSz1Cahvcn3GCHz+bLBGXLkgDMP+K4BA0qqk+XymzGLk6ycNzPEK9Qv5q5YqXDsDUqaTF0p/3eyyv/CMIN40YmhacL7OPfcqu8O5auz1ETzCqtcINRBZWUm4/fCtP8PvgzjYqtlXFQCmZddIjTYMxBG4OpSt/wB4Y6pxKuKbhGpJqmStSqWsYLjk7zjP5ajUpJmA1QOSoUl2qFpqEoXSFhjL3na2Nh+ZCwNZH1LR8NyJdAP3aNMaZ3IevHzGg4F4jQC6asiQ+kjVJBU1mhvYnSP8OBuJZivTak9I02qChSO7QQ7sqkW3iqNx1OKjiHFsy7Ev+zIZGyVWLFQRMlrzYHvA956A0rmKLqZJySdREkmL2npjsA08tmCoP7WBIBjQ1p6erHY3xcVluC1Gapim6ul0YR9RZlPyL/U9sVtIqCCBbVsbkG5j3GK7gvF2rIwIAUnzQLkgrJif5RGLngORFR6uomFB2JBOq+4267Y78Qa2VyQSYWd4/mKjKi0CNKqQwAM3sdRiACNj/SMUGYq5gMi6y2l1dQR6iuwsLx9sekVeHgoNMLHYMN+2hlx594j8SUxVhRU5D8SVsTJZj0x5tVxDyJvwXQ0WlT8Kyuaq1dWk6ixN/TsAPoB03sMaevxI0wqmQ0SekAAxp+5/4sZKl/aMy/3VBZ/fq1HqN89APpgvO/t2ais9TLoIYDQpmFUsRzAzaeuLUrfUJCVw4Zq8zWlYEwWAYwdgSNIjp0P1GKLxVTPloMupE+sgx6Qxv8z/AMuBW4TVd5q5mqSTB08v5lXp89umGU+AUObX5jkaTzN3akDPezN+mOlzA7T3Ug4jVUVDilSkYJ7Egn/V74lPHGf1mYFusQIG2NUeF5YEqMugBmCJLDcTJ374B4jwIIFdI0sbTYj1kzv379MSLCLp8QKrsjxZgdKiqwvAVLwbt1wYOKZjzGIpVNU31MqkEe14gkH64g4WT5qAGJn+if6+mH8MzGp1DTzaZNvzDL9x/H/rqkp0TTzGbJZlRFlgSWcm5KkSRHcT8nDqdDNeX/eUVAPRWYyAT1+ME5TMAl94mlIHf8G/6nFnSQClWBAnXpB7cjzgWqmTJ1yADmSBeNNNVuCOpH8U4Lq8NqFl15rNMTMQ4WeVjbT7SfjViakIGjstS8km7AX/AOEffB9UF2BMSusA/wAqOoPsYdftjCgLL5zK0ZGpsw8FNWuo03Kgj/nGCMvwzKMy6KOuQvqLGOsmTtH9cXmb4TTeGK7lZAsNg5AHyq/bElWmtOlygKOVRG8C3N3Nh9sIRomCqf8AYdBWA8qmLCOSZMxc4Dz58pToprJCzCix5za1rgY0eWfnpggH8Opv3lxP0In64pszXVah1z6VNgD1M7kdzijZdYJXQFRrm6nmOyj1b2/d0j6WOLWnmKtSmfy+ssSbAfhgf1/piZ81RqkeWjCVEzC7KB0ncqfvhudXy0VSg0tD2cyZIiTpFh2wEubCBBN1x4smkUxr0kdDsBct7kzt7DA2bzGlQiqTOjm6EEpt9z9sJ/s9leDpsovc7ifbEjtpENBB/hMiNiDq3nFGsOElmRSF3ih2iKymZ89AGEMmlv5gRMD4Oo4uOBZ9alZ8u8RXQ0gTstQgeWbdNTR9cV3CuFNUp61YKoIAmdVrdD798Ff7ORa0loYmeWmbMAJI/EtsOmEdUjwEpwwnxAIfhGTqLXKvaC4bsBrcEfUGPtiSrkigLa59IiewIMjoYJONDmKIqVSQWBIVmstzYlrQLm8R9TiKrw1HLGTBMiydZ3kHucSNSlBOLTnmqNp1JFtUhqUV0+WvMCWJBIHKNUR1lRHzgjw8itUqliQAFVdyLa2qt8wI+XXCUcgmpVvzKQT+HaYFh5fYY0mT8MrSQiZ1aZMIPzAmyoAdXX4EQb4x9aiBDENp1JlyzHGczVNGfRUzDee8WNOkQfJoifSZAYiMZrMcTd+WW5QYMkBiTTk++9vYAY9I4rwumSxcuxaSbUjtIjmpmRaLyYOA6Ph3Ll1P4lyAAVy5Hz/cz+Udegwhq09SmDH6LM0aTCmphtWhgesDXUIB/XBdXgzuHp6iVnUrbOpWopgwbgkD6DGqfgFNVDanty28kEyWMn8L3wTw7hNNm3fU03IpdIPSmDjX1aRbAPRY1rw6T5rFcRpNROWpTq/9lRVm3nRVoc1+t2ODqFJYJqAFtwIhQpJuOx6n2OLDxv4Y10mrpUCeVSdguksCqJrFMnUIGpAZ/wArY8m/9Y1dgKY9xSpaun5mUt+uLscHCyk4QV6iHyvSuB7a0t7YXHlJ8Y5j/wDLV/4sLgwIxr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data:image/jpeg;base64,/9j/4AAQSkZJRgABAQAAAQABAAD/2wCEAAkGBxQSEhQUExMWFRQXGBwbFxgXGBkYGhgWGBgXGBcaHBwaHSgiHBwlHRgcIjEhJiksLy4uHCAzODMsNyguLisBCgoKDg0OGhAQGy8mHyYsLCwsLS8sLzQsMi4sLCwsNCwsLDAsLCw0LCw0LSwsLCwsLCwsNywsLzAsOCwsLC8sLP/AABEIAMcA/QMBIgACEQEDEQH/xAAbAAABBQEBAAAAAAAAAAAAAAAEAAECAwUGB//EAEIQAAIBAwMCBAQEBAQFAgYDAAECEQADIQQSMQVBEyJRYQYycYEUQpGhI1JisRXB0fAzQ3Lh8YKSFlNjorPCBzRU/8QAGgEAAwEBAQEAAAAAAAAAAAAAAAECAwQFBv/EADMRAAEDAQUGBQMEAwEAAAAAAAEAAhEhAxIxQfAEE1FhgZEicaGxwdHh8QUUFUIjMlKC/9oADAMBAAIRAxEAPwD2elSpVKpPSpqehCVKlSoQlSpU9CE1KnpUITU9KlQhKlSpUISpUxpUIT0qalQhPSpqehJKlTUqEJ6anpUITU9KlQhKmp6q/EJJG4SPekSBinBVtNVZ1CD8y/qKpPUbf837VJtGDEhMNJyRUU9D2tajcH9cVerA8Z+lDXtdgUi0jFNSpUqpNKlSpUJJU9NSoQnpUqVNCVKlSoQlT0qVCEqVKlQhKlSpUISpqelQhKmoTUdStJMuJHYZP7UtP1K0/DAezY/vWe8ZMSFVx0TCLpVW+oQAksIGTntWZq+vIvyec/oB+00OtWNxKG2bnYBbFUarVpbEuY9O5P2Fc1quu3HECFHtz+prOd5Oa5X7YP6hbs2U/wBl0er6+AB4Yn6/6TQlzr9w8BR9v9axqktczre0Oa6BYsGSMua+43LH+39qqBqIqa1iSTirgDBSBq1TVairAKSRVimrkuH1qlRVgpqSujpVyus+O9Os+GGun28q/qc/tXL9b+ML19SkLbQ8hZkj0JPb7V7JeAuIMJXoel61p7jbUvITE8xj7/Wuf1/x2gbbZTf/AFMdq/8Aj3NebKx+1OLlZF7lqLNq7K78aXyJDoCfyi3IH3PtVX/xXfaZvMmBG22mTOfoI+v2rmA1TVqzJdxWga3gurHxfeRFVXDnkuyZ/wCn3+tDn4u1Rbd4gH9IUbf7Vz4akKkl3FUGt4LsNJ8bXRAdEb1OVP8Ap+1bvTfiuzdIVptsfUgr/wC6vNJqa3KYtXjNI2LDkvZbdwMJUgj1Gap1eut2hLsBxjvkxxXlOn1TKQVYqfUEj+1Te+WJLEknknJNWdoMYKBs1cV6bZ6zYbdFxfLyTgZ9J5+1M/W9OP8Amr9pP9hXma3KmLtR+5fwCv8AbN4r0tesWD/zV/WKpvdesAEhwxHYTmfrXnoanF0etI7S9H7ZvFdlf+KRwlufcn/SsvW9We5+YqDyATH6fSsLx6ibtYue92JWrbJjcAtHxAPemOooFblOHrO6tEYLp9amGoIXKkL1KEIwPUg9Bi9Vgv1KEWDUwaEF6pC9SQjFqwGg1vVIX6SUI1TVgegPxFN4tEqbq0BfFP8AiPpQHiUvEoRdXlyXI71Ytw+tVFVHLfpNOt5RwDXsQuGUUL3qDTC6f9mhm1XsB+v3pheY/wDYf6Urqd5FZj8379qIs2HiZAHuwH96AG7v+55/1qy37OsfX0+ntUkBMORD+IOzH6SR+oprZPeZ96lYssYIeBOCOP3IopbbD/nL7cn61k5wCsIcE8596sS970ZbRSM3EM+q4P6GT9RS/D2z+Yd4jdn0GOft+1RvBmrCF/FntUhrj7Vf/h6Hhu8cg59Pr9KielHs36j/AH+tK+xVVVDWN61L8U3rS/w5h3WOee3c8f745pm0jjgT+npJ/SqlqJKsGrPrVi6mhRbYcqR9QfrTZpQFQK0Bdp/GoBWqwN71MKpRou1IPQQuVMXaktTlGK1WB6y9Vrdg9T2oI9TcnmPoKBZkoLwF0gepB6wbfU2AiAfrWlY1G4TUuYRimHAo8PUg1CB6kLtRCpF+JUhcoUXKZ70An0pQkjQ9OLtYJ1rHvE+lGabUiIJzQWEIlafi04uUODVivUwiV5mxA5I/v/bml4q+5+8T9PX6YoXxR/LA+uR6kT6+/vRCPajKtJ7AiPSY7frXtGi8mUhqPTaP9fqeD+1S8Un8xjjOAGHEgcfUVbb8M/lBxnJgCPzNMTntmrLwtbWIXzbcSx5iBgzxHeKzLhwVRzQ1sE8DB/m9cyP6j7jNEokZJBPvnMRx3P6n2obp+p3Ycep3dwkDn2kxnHNG27UgMOCO88ETBj37Sq0nOhUApTyZwOZjH1OQD7GT/SKkpPH3IPp/MQxwP6nP0WobIz6dwQNvtu+VPooJ96kAMDsTgbTk8yts5c/1vWcqlYt36mfYtv8AoD5rn1MKPSrfGmZb2JmR/wBJYZc/0JAqgZJn/wBUt/8Aludh/QtSFrjOT8pCwxHfw04Vf6j9aRhUJRSXTPfA4JAKj+o8Wx7CSauXUuIjvxtByP6FPH/W1Z+wj0AU5720+v8A8y5/v6P45XnvyGMMw9XP5VjhR/nJgsnWtd1V5ai9RbnETzyo9gf+Y/7fapnqS53IMcznbJ4b1c+n9u2KOrrMEE9iwjj0T+Re08x+xlu4jRBAgdhhSeyr+Zz6nNSbIDEa1rjQdOBR/wDiNv8AlYesHgHt7se/tS/F2W5Bn6D5jwoj0H6VmXdNH9MZMmds/wAx7ufQDFDo88EH7jE8k+9MWTTgUXyt7w7TfK5GYHufb2HepDRAxtZTPH+Z+g4msLfHtj7he/61P8SR3xifoOF+lG6dkVQethtJH8vE8xjifpNU3bDAH29xz6UEOoOO+eT7tHlEeg9Kq13USUjOByO7H5iT+30oDHynfCDv3izZ/T0plNDqatQ10xAWUrT0OnnzNx2rT8f0rCXVECJ9P24qxdW23aDiI7cGD/lWDmElah4C09RqSBg5P9qqt60iBWbvpG7QLMQnfW7ptYSWP6DtVWs1M4rO094jipNeJ5qN3BTvIgNWjo7PDE/Ssq21aNm56mpeqC0w1TDUBqL+3jn/AC5BqgaxvrWV2VS86D1LdUXcAev0xUFuA/l/evZXjyiheOPbiSMfQHAqrWao7SJyeTMkxxn/ACqDBc5OPpP94mgLlwsZJpABOVdpLkT9P8jitvQ6vbwcQInIAI9PWsSzbETPejlvYB4/370nCUwYW0+rggE8DB7n/pn5RTrqRHJ8xyAQCf8AqeSY9hWI3VMEEBj2ntj2qtNWPzD9P/NZ7tVfXQ84keX+n+Gvuqid7e5NVvqAudzAN6n+I49z+VZHH/msZdQvO6PtUxqA/MiBjjNG7Tvo89SbER5flxhR7DifehnuliSSSTySZnvULduTAIPb71fa0zHhCaqGhEkqK0ZpbmwgSAe7QSV+kYmOP8qrt6Z2OAq4j+X2796vtaB0Ml0WO5M8VDnNwJVCVZrZ8qnyrkhScie7f1H/AE4prNucTA5yPbk/pQ95RIi4W+g78nk1UbU/zGkBRO9Va2r1aoDABjA7yx5uN/YDisnxm9T+tM21cEnP3qwW1EEnnvP+lNrQ1IulXWr2P7zT3HEc1WL9v1FFWghE7lz25P6UiYVAoKacNWn+CbtbP/tqY0L/APy/7f7FTvW8VVVlgmrFJ9DWg9mPmKj7yf0FR8vaT96V8FOUIFJ7GprZb0o63pm7KaIt6F25/czUG1AzVCVnJZaibWkbtmtex05V5IJ+hotEjCwD6RB/aud+0jJaBpWXb6Vc9P3FXN064oHH2k1pgn1+vH7U3iEfmAHufTnuKw37irWVftMYDYIFNb0LHiT9BNXXuuINwBVmHE8GPSszVdcuufK+wAnAgd8TPeK3YLQ5QoLwF50t0CibdzdP/ms5hU0uR969eF5qOS4sHcfXt37ZoIkTThvb/wA0RY6beugMlp2BOCqkgn68dqVG1JTUkvADik+qlSI+ntVtvo18mNigkwAblsEsMlYLfN7GDVun6E7P4ZuWVufyNc8wPcEARuAzE57TUF7OKcFZ61LdjJ+1aNnpCFzbOqtI4wQy3Fg58pLKIOMA8yKtTo1sXDbu32RxEI1vwyxmCNzMVB9+D60jas0D9EXSscGrUNa/+F2FYree9ZY/KLiKqn1/iAsPTMRmr36XplWXa+gPy3CbbWjjvctq0ZxBANSbdvNO4VlWrkf75rW0/WWW2QADtiJ5yf3j/M1IdO04UsRcKDm4HD2vu1pSy49VFW2en2Cu4W7jpyXtXBcVcxDKAtxY9Sp71m60YcQddVYaRgVD8a7ZkIO8Rx7xJq1dEzHLAj1y0/SMmpaFdOY8K2HaR8l1mePzfw3a3ntCzRtvqNp5UKhZRGwl1ueUTAS5tE+2/wDWs3WpH+rT6fVMCcSsLXsUO2fqQD3+tBtfzIJGOSc10javTl9txbaPGRdQ2yMe4g8/zRionV2bcb7S22OFL21CkE/luIHEZ9SKoW5iLplK4OK5fxKtt6iMYz2NdUNamCNNK8lktpeU8gmbZBHvINK31dGJFuyjwc+GQGj+q22wniPWj9w7/j1CLg4rB0t1QSYBHcCJjnH++9FW9IzHcV2qeAcD7+9a974i2keQd4Vy1h47iHG1ueN32qx+vPgsm0Ex5kaJzALI1xT3GQP86zNtaYhvqrDW8VPQ3wFiVxgxu47H6YFXnVKRLbYnHzduxn+9Z469vMG1acqSMXLZI94u7Wkff7UtTrlx4lkwpmWsAKvvuCnn6msCx01HqtL4Vf8AiKCZRYHEiJPbEE5+1S0/Vmn5UAI4ED7z6cYqv/EbTAbLOnukzKhlQ+mA6rnjiq7urtqYuWrdluwu2Hgj/qR2njmP1itqGhadclF48UfZ65uI+VQOZc4HAAIwfpVj9ULTtYmYiBzJ/wC/71m2bu6dumtuv81l0bzQYIUQczw0UKNTZbjaD3W4biZk8MHZQe+cUCzZOHsU75WtrOqMCVHm/qiJ+9ZYuuX3F8z/ADcfSO9V6i2qgFke3JwyxdRhHYiPbueagunJkowuAfyZPaJX5hz6VsxrANfhIuJWxZ6sVAEj3wxn9f71de60rKRLZEYiPcZzx/vNcwzwTMz3BHHekLop/t2EyjeFaT3kPM/aB2+hqmV9/wBqDN0U/j+laBkKbwVXULQFm1qdOiBGZhctkb/DuD8ssJ2EdiY/Wn1D/wAFNTplVMFNRbADqrY2tteYVpxzBiofCTF2u6YjdbvpkZw6wUaRxmP0FP07TXdKVuXVU2Lw8O4VdSsPODBlSCOY+hqD4SWk1GHMHLz4eQWeNVO/qCbP4jTXDZK7V1FlDtAaYS4oGNrH9D9ahqgNXba9bldQgm+gMC4B/wA1AMAiJYD1nnm7p2iuaXWbGIS24Im5BW7ZJIXIwZkfSTI7UP1Hp17QX/EVSUVpRxlWRsbScjI8sHn70gW3oaa4t5jgdT2Tg59fqk1z8arSo/Fqshlx44BE7hxvC8EZP2pabVJrF8O9tF8/8K/xu77LgkBp4DHirh0tNRc36W8iXGh7dlgysGk7lVhIwVJA9IqGosLq1ZxFvUoP41t/LuAA3PmAGAEkAZ+vLluGHu37emWGCrrNOuuLE6bXKZXyrcb57LZiWAJZJjmR3qt9Q1kjT6oeLZiVgglVYyLlpucjO0mCMEVqHpK6jThvHS6VhVvDeIEk7LqPkDMBxgSO1CaUrbQ2NezKnKLtZntkYDIwO3bBGMgz7VIew4DzAx82jEa6uDr5VBa5YSGP4jSPGchSfKQQc+HcBwOeDyKbT+JZBvaVy9qPOp2krn5btvuP6gIz2oj/AAy5pyLunddRpbsKXg7CDI23l5SM+btyDVdvTWTcVtJqGs3Ywl0QJiDtugkFTmNwz65ph7SOPSn/AKGR5/hEa+ibSMrMLmluCxe72mYBTj/ls3lImfI/YjNSulPEi4G0WpWJZQRbOMMQvmQmOVlT6VHXaQFh+IQ2XMea0Fdb88lACEBGZIMY44o3S6dLyiyb5vgf8FbitZuRxFtySrYzsaAfakXAV13wI8/dA4IbqEkTqrUbiI1FkLDcCWjyvPPKt/ap3LjFPMF1tlR8w3LcQAgCTG9fYGVg1DTW7dl7irq5AJW8rWbmxl48wViccTGDxRFnoaki7pNSsoCxClmZIiNsAMw5nH60i5oxw8jH1HQp1VOnvbl22W8Zf/8APfC7gJGbbTB/9JB9jUrOpFslQ93Rv3t3Q1yyTPEEEjjuDS1ek0ruRdvPZumSSbLKpbuSmcEjlY+lGaHp022Fy5b1NtAYCTcuKvcqJW4hBI7kD0Mik57QJM9vtB6iUAHWpWdeZbbA3bPhbvlvaVyAfUgElT9AVMelWs73IE29aoPBUreAj7OMehaoJbs2/wDga7YCT5L1psRzMBln3gHFG6joNpw7rcAdY3iwrXEUtwxE7lB58oI+nFNz2iJnsfyOhQAckImtGUW9c07Tm3fm7b3QByw3Lx+YH9BUL13ZDXbbLuGL2mYWw4/KYA2MR/6T+lWWrtlwov6u3dtgwu5Lq3BOQVYCYMdzEUT/AIGLZL2dTutHB22jqAPUMFMf+ogYiguY3GR0PvE95RBKGt3muA+FdS//APTvonid+J+aBzDUCdWFb+FvsXFwVDttB7gDlc9jPNG6zp2laZ1CWWxjZdMnIzbbzWzI7MR/etQdKlP4l8aq2BICIC4n8yMLm/AGRBGe9G8s24+xHxBRBK57Ua1nWLyBjEC5EN65Iw/37U+j1N1QRbublPNuZBH/AEHn7TWjbSxbchNVd0nI23rTEN6H6ezCrn6JaueZW8Zic/hmtiO3yXCOYwB6/cUbVgEEQPIx9OxSunWpWEWWeDbcH3we3uufrROoZyJeLg7OCC0Z78kD3H6Ua1uyhCai+wH8t3TujCf61LGYAzkVbZ6bpC38LVlhmF8qycEeZwFA4GYmZnEUzbNxIPnBjvCLpWRp7pUnwrjLjInaSfSAYI5qbatWMssN3ZfLJ+gGPt+laep6TYUKbv4iz/M3hi4v/VutsVAE/eDxULej0bDy6o3G4ggWjyBILiDg8HmDntRvmGsHt84IulU3NWYG+LySQpJG8RxDjI9gf0qDaYNm027GUJAdee35hxkfoK07HQ7SsSfxQHsLBb2lVclh7j2phptIzbVa6t5clLhNpwREAEiIPEziOKjfNH+s9qdU7pzWCH9DTh66PVWbTpPhXdRcLYNt7bELPLFQC09vL25E0Gy6Wzi/p9Ss/KbjbSY+bCxwfrVjaAcj6fVFxZ3UNZsvu1sJY2u3ibZZi5DCQSo8p3E7QY70X8LXvFsNp2XeFBKHww/h/M0lf+Yu4+mDA9KyfiXT+HqGaAy3ACCAAJKjIgR2OPrQ3w9qtl9CcgnbyRtmIaRkwYMd4NBsw+ykcAeym9Dlfc6iXt7LrLeEgqWB3pxhWPyqQB5eK6bQ9UN/T+YsWshd6sNyXFfy7CFyRjmScTgVynxFpPCvMsfN5h5g3zGTke8j9Ks+GOoizfUsAUYbGmDAbgifeKLWya+zvNHMa5oa4h0FRvaq2HJsI1uYKy5baQOxMTnif3FbfVb6ajS29Tdl7tvyXMhWLFlgNC+ZQJ5IPpWL8R9O/D3IAGxvNbOfkIBC5HK7gP09afoHW207EQHsvAu22EhgJ7esEj6GqcwOa20ZiO/lOqpAwYKs6b125aui4oyABtEeZceVpBkRP7Vr/EF1bSW7mnXdprgIWfMUYgkp5pgZJEBRyO1ZfxLoFQresS1hwNrQRBj5TIHoTxxUeh9c8LdauDdp7nzp/KT+ZfQzFSWB0WjB5jWYyTBihV3QviA6a4zKk2njxU3TIAPBjGTPer+v6BAi3bKB7D/nTGw/yOIxjvAn2rO670vwGBRi9l8o20geu0kjkT+1R6D1T8O/nl7LArdt9mWDiO+TTLAf8tn+fvoon+pRPTeteCvhlPEsmS1tjuBw2V/kbPPtNH6sCwivaU3tIxPzGQhMgqcT3IBxMHNZnW+l+DD2iX0z/Lc5zlSGMcyDB71R0jq72CY8yN86HKtjkjg0ywOF9nUcfoR+UAxQrYs/ESkBdSGvJIKncUuW4xAdfmEDvS6raVRbvKQ1tj5bg/h3AzAwG2ehUkfN39yc3rWhFoJctZ090ApOSpBgqx5kEc4maH6V1E2tyHNq5/xEgGcQCJ4I9ZFIWYi+ztrA/OKC7Irc0fxGt2LWsUXVmFuwAyjgTjImSTNDnpty2VuohI+ZbtgsyYJPoCIIGGFA6zQL4Qu2XN1Pzyu1rZHMgH5eM+9C9P19yy4e27KRjB7HJH0NMWYqbPqMvt2Re4rYXrQe4PxdpGkgm6gCXOME7BFwcYIzxNS1PTmtgXbJ8VRlb1slSCokkgjcMDgzxziqdTp/HTxdMGOSblowWBLEl1HZfNwAI+9Z2j6he07eRihB8ynI4ggg+oMH2pBsjwU5ZfbpRE8VrJ8QFWA1FpL0Y3nyvt4PmAz3yRPaSKKt6JLsnRtufkpu8K6CF2yFDbW+acfzRHFCWtRptQNjj8K8wpXdct5I5BysZEA/m9qy+pdOuadhvEA/I6sGVoj5WH9qQaJgeE8Mj8dj5pz1C0bfxA4Hh3gb9rul2ZGcw3zA49oIFTTTWLrA2Lpt3CoItv5OBlRdwDwAJ5odOsrdCpq0NzaCFuKStwYgAkyGAOcilq+jTbN3Tsb9rM+WGSBMFZzgzIx9KcBp/wCT6HXQpSTzRmo12p038LUIHUzAueaV3SdrjPaZ9ar2aa+BsC2Lg/JcY7XM42ucr3+b2rO0fViiFCBcttkoxIz2IZc/vFFvZ019v4M2nOfCuZQnkgXPyjtLUFl3GnMYdRrzRMoq9c1elSBv8MxAaLtqXkiCQRwe3NV2urae6CL9lbbEH+LbErJJIDWu4nJIIP6VSLWr0hUgOATjadyNtkkEA8QZjuJPY09jqmnfF2yqNx4luRtXZt47wQDHH0qboNYnm3HXdOYp7onT6VkBbS6jxIWYtsVJgSQbTDzKMz9TxULnVyGC6qwrymTs8O4YICuGjIx2EGT61Xd6ITLae8l8rBAtyrwYA8pwCO4BmhrXX7wlLpN1D81u5PrJEnKmZz2JJGaYbfqK+h12SmOXsi00di4f4F1dw/K82WMA7trny59yvfNXajXazTBRc3FAFUeIlu4hA820ONw4UcGYFBJY018QjGw4EgXiCjTyu8AbdvZmOfSmu6e/pZa2x8IrO9TKMpKA/bcduR+1EAmHV5OHscPQo5j0V76zS3J3W2sP2e3lSJHKYgmOR6Urtu7b/wCDqR4bEsp8Qie0kHO6AJn25qj/ABW3cjxrKySZdAFMmPMQOTMmBH6mae1pbDibd3wjJ3LdKH0I2kxgSR9ge8B3buM+4+qMdQr+p6S7c06uVUXLRIupA3+SFmB9yR35+nNWbDXGCIpZmMKoySTwK9g0Wr02qS4TsTeG8QbSGaIVS7fzDEH3xM1xPxLoLehcpYS6LrBvOxICLwQpHlYMu4TyIrDZtqJcbMth2WuA9lT7OBemi09d8OXdVp0YIFv2x8m9ThmaQwEbSTBnjJritZ067ZJF22ywYMjHeM/ar9FrbtpwbbGTxkkGTOO8Ej7jHeuk0/xVauKyay0twYhYGMSNscHgnMwYxWjd9ZGnibwGI9VMtdjRA9KtfjLDI7Ir2tsXH7JOR65//UVUfhC/sLqbbfyqrAl85gnHGYmecYrpOodH0uqS22nu29PtdlIRSVdjD4HJIQifTisDU9A1GmBY+IqqwG9SGQDG0+uTiY5+xrNlvJN110zgRrHkmW8p5qeg6bdRfw2otMi3YZGx5WBPLCQMrx6Gapu/B2oUtvNtEGFd2hXyR5Yn04PtRGn+Lrlk+HcUXUgiHmZJEkgiZ7Z9B2o7/wCMLdy4++yptQAtsmY9fYd5OJ9KZdtLSSGiOXxzQLmaWk+FmFp7b3LbhidrI7NBTjy4H5nP0BrnNb0DUWmVWtE7vlK+YNMkRHfynHNdLb6dpL6XTp71ywd5K72hWcA8gQoG1oGccfXVC65bMIU8QNFxT3ADDeD28stED5ZAJOcxtL2HEcwaKrgP2XPdA6XfCPbvL4VhtwYuwRlbawkKxkxB5FD6j4Sc+azdS6kxJITbyfNuOOP7+1bmp6tqFvJa1VkMDhnUEvADlhuGfXETCnmoafRaO6J0925p2EFx2XywV2OQTE/NwJJPJNPfWjSXGk8BI65ougiFg6O1qtLce0bLFN4W4rW9yEE5PmEQQsyfTtRut+DrjFrlooqnzLbclXAPzCSNuGwMmZGa3dNcvIpS1qjcbY5RIChtsNJ3MfylQDwQZzU+qXtYgDFLDKwtqXSIXeQpWMSPPGIGW+tQdotL0tug+/Qxqid0RWVxy9K1mlK3vCdYII4M8sJCzgbTM1c+lt6ncQh016YKsrC0bmSRMeQkevcdpmuzXapIFm4pMS1qbe2FwdpO3KsZkH8nsKOudV2qf4t4CC4bYrHkSG5DdjggmYjOE7bHmobXiNFMWY4rza58Pay15/BdSGgFSCQZUAjaZgyM8c0bF3VQt/TuHJhb62m8u2SdwAhhk4Ga743LIG97jHzQ8BpwreIq7mJUS6kgd9vMUT1XT2w+1bl0gDxEO4ll3N5wMQwB2naZPnAxFZn9QJIBbXIwU9yMivKdR8OakZFs3VAndb8wEzhu4YRlTT9N6hfsb7bWzdtg+e04MAmUnGVOIBHpXrurtlLsr4jJjeWwqZSJE7tzHdMY/ea7Q3XSV8zqFIAJWciUMeVmPYHI9YqR+qXmeJoI129EbiDQry2zoLWrkacCzcBJNq47FYVZO1ymDydp7KaFXQarTkXfDuW9pBDAGBPBkYPb9q9VVIjexuHcMgBInKhioAkEkCfSeattoFIO0jgT5TuXAEgiYAzjsePSv5EikSOZ+TXuEbkHNeVDqtu6sX7IycXbSqjBiJiANpnJ+pmoXuji4VOlPiKVB2l0FwHcVIKzgDy5Mc16d1DTqGV0YDIACBXVQFZQWME4LqQJySABnAo+HbfmNzT6MN5gw8NvmJLKee4AMjMNEDg2P1BoEgRyx9KelEjYnArzXTau/pWIhknLKwIVwJGR+Ze3pVxNm/EkWGkAYLLAELx8o4EmYj716jZ0VtgB4fkbBDbijAwsAMSVMdiY/vQ7/DujcE/hkPlLBSds5JJDA4GRz/rT/kbOZLSDxEfhG4PFebL8P6gEFU3RBVrbo3rkEHttOccVMdZ3QmqQXQsjcDtuK2QTPDH/AKge3MRXod/4QsbQBplQNtlrd5pWAZYbuc/rJM0S/TU8u20XJiZNtjAB+c7TPMYls85NL+Rs3YifSOslG4IXmg6VZux4F8eYqqpdwxYhpBK45A/X9aQ2q0nKvbBBwyyhBMSJlecT9K9HPwvpi/8A/XIJEDgbQeR5XkQZ7YBIFTtdIsJuVFZlWZ2HcMiTuQkz8pAngmDgxT/kWYYjnHv9kbgrzX8Zprsb7ZskH5rEEEZMlWMTkcRx9KdtAhMrfsspEguSrZJwRzP+uK9BudDS4qpcsB/MfM1t7RyAQZQROB83MkCh1+ELJdwNLbYYIjU3LZCniQ3M9iCf1qxt9mOI6j5IU7ly5az1NdBe8K0xZQqm5uXLXIMryQQN0Blicc117avQ6weC24bgHE8qxM4Pf5SPp9o84u6VL5PhsA+QBEBs4MRgEYgDBoViQ0KzEkAKeJG0Ej25A5ra02RtpBkhwzz8yoFoW+S9I0/R9JfBCgqVLqDMBwcAjALANiDHyzxXL9W+GHtkraU3BtJdvLtUBVKyR+czJHvwZoHQdQayxRtpZGkTkbt4ck/7PfFdvZ6w2o3qNgS26hgF8rrIDFiZlYIJUjM9+2DhbWDpBlvPXNUC1wrivOrlprQBXcjBZg4Yh9oED3Ddu30rpej/ABC+/wAK8PMm5QSSqxtEBgsT5lmSc7scmiPjrQnx1vMBsKBCUlgHQYaAIA/pB/Ie5rnb9xnutAVlPJAkGEUCD3yv966AW7RZgkZdlJF00XZWNRptWQTZtswlpMKdsCQRgMBzMyfTtWaPhmxqXLW7wts0+S4IZXUSwMgentHeuTKsLnkZtqN5Sedscnt+WP0FT8W890vJLurtM54hpP8AlSGzuZ/o6KIvziFrW/hfU7AUVsk7l/Mp2iJHPmBWPXI7Gh7Wp1lm6wPipc3bXid3lSTxzCGcdqu6f1rUor3AWkuC+SCwCnyxwVn2wa7y/wBTJKWnlg9sDgAq5O1gcA+gMRInPFZ2ttaMMOAcCm1rThRcv1D4qvI5cSEIUZXHiCBuCnCttHH1InNGnrun1dtfxFoNc23C5RCCo8sE7SDk7Tu4EGYArQufCdg22s+ZixKod6yHWSGURK7i0EHGTgEzVWm6SNCCbV0qtyLV0GDKh1ViYyxYsSArCFnJFc282dwFwQ4YZetfyFd14xNFcnQ7N2xadgqqrwQhJJtqqEDeswpmPQbpkECiUsto9QRpnF2zcIm3ukjYUaLbtO9YMGPWax9RqltK9m262bOdigbt6sxBVwxlWI5BiBx6UyaYt+DWSrAsG3HO9XXaEZPMhyQGJAI5rMseR43eEzQ8Me4jii8MhVdZ0/pOrtajxN9trR35YsNu7eRCldzRuAmVEKPsH1HqgsWdt60u/DBkkC6ZkM+ZUDBKHmcVfqOo+He2F18Q71Co0qxYqYO78xjmckc5iuC6xqlulTbQW8gXdwCq94AloUHIAgTySc1js2zutng2mFMKcYz151VWj7o8K7GzqtK/iMRbDNbbYNguKqMJwCSVJaZmMAZ70No+vJb07KWZiLiLbJVQZUQTkyDCKSR6nPMch0TX3Ld20y5UHzgNtZkGHAOIBWYHY59KWr19lb9u4DcNm7L5MsjeYeXdGFeDn0Oc12nYReLTJFD2yWW9JEhemv1VTp28TlW2SSSWK7trLJkxKvkjEZgZETxbyQrRcC27iX7aDYpuQbgCkQTtBBeZwOK4r4fv3d+nCXGTeWNxiJFwgKXtjPnkIAB6see3c6zXWtNZawiM/jOWubXkr5QoQEdyEmMY/bgtdn3LrrRJJn1rj5HzwOS2a+8JK5zT2tdpBcLgXzuO5ouO48oFsZXiTMR357VSnxFcuoqqiLcDG4iPbCzaKg29pPlaQWhSBgTPFdV0bVi9Ye5buWw8nxLO9h5VXyWyQN3CwDnkn2GlftW77WlYW1lIFp8+ZIJA2nJykLzGRmqO0gPi0s659Bw4eVIzTDZFDRcVpviDT3UVrrPZutsJ8N4LrtBDNAgeaQBzgetWLcn+Idedodl3YUbLm4DauQW4BbHHNW9Q+HNPcDxbdGvLcJASWtFAp37R+QkhRGO2WoV/g6xc0y7HupcWZZlZBcNqdxC3AIOfr+9bh1hjJGWAMar+FJD1LqvUNTZKOjeNafG2VZfEaAFIgEiHB4AMg4yKuvaw3yLV2ypA27rlu5sUK1rcAxQZMgCOPlzJojUdB1Ku1y1eKWUFspuCvcdVgy20hSZbBB4j0mqOrdNvFFW0QWa05NsMI3gA+Hb2gHccNMAkzk1DX2TrsETxEg8a4V0UyHCURcuecgadmQHYNjFgwkrba2Afm3CdxiNszULDnwLrWG2l/nZ7hZQVCqwLMPkCsre4AyOKI6Yr6a0LDXVuumXztVASpI9SJJEkcZwRgzVKkbEh2FuTZUbkeQRDtgggMpIHACzWV4TAEiaY1HMdvwqjMqPS+oW0ZAbi3HEqUUflUb8YAYbgpgcFj6zV3TtZcdWIu2/KDK5G1gX3bT3USBuPzSJ9+Wt6hbyeWz2LLZUbrtpUuJtMYIkEqDPtgmtbQFtQrXLp2jwblsbBtY2zuQI24hZ3EnaZOFyOCWtgACT8ar8YlJryStjpOq8W4RcG1lDKhVoW4wdiGIk5YZzBXEdiYaO/fuAyTbhmGGSG8xgglSDKhTAwJisjRXgpQrb3brfnNveba3V2ThzKOewMQZx60/EeiDujrea2mzYoKy/kZvmac4Kx7RUbkF8YTymInnmnfMLyu22eJitVvDu2zslIckTkx4bNAzPIiBiDPPOWdOZgDI5FWBts5OQDgx64P2Jx719O4TguIFNe3NDmZOW4EAkhTgQAT/lFa/wn1XwrpZ2IQq24gA5iRyPXB9mPJArL0ZLOomCR9MAQPtA7UvAG5UUgEkgwN0ZAzHOJNS9oc0sOCYpUL1fpXUfxFthcLOGdlLFQm+2QQDBEiSCIxO089uLu/Dd+y1wqyLbOFnAdGYopzEH0HMmO1A9O6yVcBTsEQYJEhVYScZJkkk8zxzXZar4itBLHF3f5gt07oDHzRtEEg7gCw/L27+Zu7TZ3/wCMUOWqLYODh4sliL02L6lbibAP4jEg7VZX3NtYRMGAQIB2xJNaek6HaV0FtjZWWNl3dWuBtoChkXGXUnEsDtEUdc6vplZmFobw03Q0Kty35iJL8tbwMTkGAe/NdW+I2R1ZGt+UQqkb9gYKxyeDgdp+kEUmm2tTAkUz19o7IJa1dlY0Wmt3FS2TcKwXBZG8xhWUk7SxJHB7AnPBC1/ULOlu3PDCxZEKrKFdtwDC3uBBCA5AzgH7+d/4pN3ewk4OcAkTyB+tN1bqviuzQACSROSOcE9yAYxGKtv6eb3jcSIr56lSbalAtfTdaYXBI8odTdUgtCq8wDunickjJNN1brI8QARdAMvvUAEgkwuNwUcQYMACYrlbd0ickY47Ec/3qVxyGkkz3xB9679wy9KyvGIR2o6mzwGcse5MQYWAcAHdGCTzU7nUWnww4CyOCWx2kx5gsmBxkx61lMYbHrVu0jzGIJI+pHI9uf8AStLrRkktm9r7oZnZmZhjeYeREKATOMmI4+xoO5qmaZJgHygkEDB7+uPvQhYxMmOB7Rj/AH96ocz2pBgCETZumTB9v15pW1JUDBCNIB7g8jHIwP196oVYEz2p7bQy8xImOYkce9Wkti31h1dSvltI4fw5O3ysTtzJmCRPoa3L3WVu6hHTT3Bbdf4aK6sdy7mBgA94lZmAea5dkXfbLz4TMZgjdtkQeBjPPs1GjqHglvCMQYUoTAiYYH8xyc1zPsmuMgVjXVUHQjNJ1NrasbbhPGJZthMr5tyr/b/ZM7Z+JTYt6ZCm42wtxrgwXkEojQc5AlueO4E8Qx8MDtmY9D/2onS9SCKQy7ySAwYnayAYmDu3T3B4EUWmzMfWJ/EYoDiF7Hp+sNbsky6XEtoU05CBnIxdmN0odoWexnvVl6+urt2rzXhpwoKsrLIKtcggsCOwiBGYJ9K8yTVXLisZZnSwRuMTsUCQWJ+UAAgDMueZrW+FNdc/D3LYtC4bhgEqxUXHgbiVwiKBLMYjEczXjWn6eGNvg+IH0Pn3kroFtJhda+rtldfcjzWwyqAvm2oxAcScicx68QIl9R8QWVNoapEi6m4rMlASuWUTiF/cDvXC9Q0uqRWRpF0o6XEKnKFi6bADuYAGJE4Edq1h11bPTAn4fY93dLFDt2oVVEVmySMNnjMew7Ym+Et8UmKHCkY9JT3hqusfpsm3+DsfwXQI7qV5LtuOTJiO5gTOc0D1rQlhe1TN4YtSqhlCb8DzeY9zwcGCxHYVj9B60G0bbnuI9sgr4ayTDbraELEsTuG3uJrH6l8R3HsOrqSuptL2DbSlzJicYMj3/ZWWyW28icDHMiQc+SZtBdlN1zrjtaRkUAtbUboPlRSApV2JM+WMEcTiSKxdP8RPbv2blskFSCQxaGYMzHfBkgkj9jzUlNvw7dpncof4gCoGbxAWthdu4HIySMn+0NV0RhauagBrdpVAi6VVzdLFWRQSd21lbEhoWSK9ZjLJguuGJjzmi5zedVbXw918rca1cUMzBhvJBiQCZkZ+XkZOB2wP1P4jZrrm3duWkMQuJ4AJIQgbjGef2rj7rEMeAQf0NTSzuJlkBEcmJn0xWn7Wzvl8JF7iIWpqtIWAYYPrA+h98Gs/UWivm5mJ/wDFKlWzSgq/TJbuNibb8jJYEnYqKMTO4kmYEGizp2tsdyjxEbazbsgqtyIxmY/+0cU9Ks3kh0KgKSsm5bKEqVhvKeZgMu4QR6girLGre2yOGIIyueBmI7d6VKtW+JonNQU93UFTjIkGG7jdKgx35/Wqr+pZiZMzBpUqoAJKgv8A96gT/v3pUqEK+3p2ZWYCQsSZAjcSq/qR2qb2UFlGlt7Fu+AF9ccmR37GlSqASTHP4lNR0dvfuB7LIx3HHp+tVXL0hRAEdwMmfU96VKqQiNNqAqGZ3hgU424Mme/uI71TbfMniZYDvmTSpU4Qpss7iMCf+/6Zq3pX/E37toTzFsmIICmBz5itKlSKQW5ouo/xUZbVl12l3DhpdSNt0E5ySJAzGM8znaa1bLulybfmb5SSFhSUA5PzYOTg0qVYhoDiBw17p5SgNY+8lzyf7z2n71RuxTUq3SWnYVj4KgncxAViezNs+vP0rq/grqt23curxatW2YhYHnBC2zz/ADxMUqVcW1AOYWkUp7wtGUMhek6PRjUbL1y54r2/CAUTbVLqj5lEcndyMYGK5j4q6S+rZN10C2DsUBPMt4g4YggEeWZAFKlXzmzvcy2MHDDlTJdhAc2qz9B8HaqzaFxbqrqEO7YQrIrAgqwbtjEieSIgk1W2huh7aeHav7rQuXoPhI07QVCRh12jzAAHmBFKlXVZ7ZaWhLnR20aZKd00UCOt6vTabTrbGm8Syt7+IdQtu61x4KsFydoDQBgevqDmf/yhbK2NM9to096GNoQB49tAgufLMlPKc9u9KlW9k2Laydxc4HPImfOVm7Bw4QvN/wC9a9nolzyzctpuRXG7cZViwHCHMoZH05p6VexbPLYhc4C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xQSEhQUExMWFRQXGBwbFxgXGBkYGhgWGBgXGBcaHBwaHSgiHBwlHRgcIjEhJiksLy4uHCAzODMsNyguLisBCgoKDg0OGhAQGy8mHyYsLCwsLS8sLzQsMi4sLCwsNCwsLDAsLCw0LCw0LSwsLCwsLCwsNywsLzAsOCwsLC8sLP/AABEIAMcA/QMBIgACEQEDEQH/xAAbAAABBQEBAAAAAAAAAAAAAAAEAAECAwUGB//EAEIQAAIBAwMCBAQEBAQFAgYDAAECEQADIQQSMQVBEyJRYQYycYEUQpGhI1JisRXB0fAzQ3Lh8YKSFlNjorPCBzRU/8QAGgEAAwEBAQEAAAAAAAAAAAAAAAECAwQFBv/EADMRAAEDAQUGBQMEAwEAAAAAAAEAAhEhAxIxQfAEE1FhgZEicaGxwdHh8QUUFUIjMlKC/9oADAMBAAIRAxEAPwD2elSpVKpPSpqehCVKlSoQlSpU9CE1KnpUITU9KlQhKlSpUISpUxpUIT0qalQhPSpqehJKlTUqEJ6anpUITU9KlQhKmp6q/EJJG4SPekSBinBVtNVZ1CD8y/qKpPUbf837VJtGDEhMNJyRUU9D2tajcH9cVerA8Z+lDXtdgUi0jFNSpUqpNKlSpUJJU9NSoQnpUqVNCVKlSoQlT0qVCEqVKlQhKlSpUISpqelQhKmoTUdStJMuJHYZP7UtP1K0/DAezY/vWe8ZMSFVx0TCLpVW+oQAksIGTntWZq+vIvyec/oB+00OtWNxKG2bnYBbFUarVpbEuY9O5P2Fc1quu3HECFHtz+prOd5Oa5X7YP6hbs2U/wBl0er6+AB4Yn6/6TQlzr9w8BR9v9axqktczre0Oa6BYsGSMua+43LH+39qqBqIqa1iSTirgDBSBq1TVairAKSRVimrkuH1qlRVgpqSujpVyus+O9Os+GGun28q/qc/tXL9b+ML19SkLbQ8hZkj0JPb7V7JeAuIMJXoel61p7jbUvITE8xj7/Wuf1/x2gbbZTf/AFMdq/8Aj3NebKx+1OLlZF7lqLNq7K78aXyJDoCfyi3IH3PtVX/xXfaZvMmBG22mTOfoI+v2rmA1TVqzJdxWga3gurHxfeRFVXDnkuyZ/wCn3+tDn4u1Rbd4gH9IUbf7Vz4akKkl3FUGt4LsNJ8bXRAdEb1OVP8Ap+1bvTfiuzdIVptsfUgr/wC6vNJqa3KYtXjNI2LDkvZbdwMJUgj1Gap1eut2hLsBxjvkxxXlOn1TKQVYqfUEj+1Te+WJLEknknJNWdoMYKBs1cV6bZ6zYbdFxfLyTgZ9J5+1M/W9OP8Amr9pP9hXma3KmLtR+5fwCv8AbN4r0tesWD/zV/WKpvdesAEhwxHYTmfrXnoanF0etI7S9H7ZvFdlf+KRwlufcn/SsvW9We5+YqDyATH6fSsLx6ibtYue92JWrbJjcAtHxAPemOooFblOHrO6tEYLp9amGoIXKkL1KEIwPUg9Bi9Vgv1KEWDUwaEF6pC9SQjFqwGg1vVIX6SUI1TVgegPxFN4tEqbq0BfFP8AiPpQHiUvEoRdXlyXI71Ytw+tVFVHLfpNOt5RwDXsQuGUUL3qDTC6f9mhm1XsB+v3pheY/wDYf6Urqd5FZj8379qIs2HiZAHuwH96AG7v+55/1qy37OsfX0+ntUkBMORD+IOzH6SR+oprZPeZ96lYssYIeBOCOP3IopbbD/nL7cn61k5wCsIcE8596sS970ZbRSM3EM+q4P6GT9RS/D2z+Yd4jdn0GOft+1RvBmrCF/FntUhrj7Vf/h6Hhu8cg59Pr9KielHs36j/AH+tK+xVVVDWN61L8U3rS/w5h3WOee3c8f745pm0jjgT+npJ/SqlqJKsGrPrVi6mhRbYcqR9QfrTZpQFQK0Bdp/GoBWqwN71MKpRou1IPQQuVMXaktTlGK1WB6y9Vrdg9T2oI9TcnmPoKBZkoLwF0gepB6wbfU2AiAfrWlY1G4TUuYRimHAo8PUg1CB6kLtRCpF+JUhcoUXKZ70An0pQkjQ9OLtYJ1rHvE+lGabUiIJzQWEIlafi04uUODVivUwiV5mxA5I/v/bml4q+5+8T9PX6YoXxR/LA+uR6kT6+/vRCPajKtJ7AiPSY7frXtGi8mUhqPTaP9fqeD+1S8Un8xjjOAGHEgcfUVbb8M/lBxnJgCPzNMTntmrLwtbWIXzbcSx5iBgzxHeKzLhwVRzQ1sE8DB/m9cyP6j7jNEokZJBPvnMRx3P6n2obp+p3Ycep3dwkDn2kxnHNG27UgMOCO88ETBj37Sq0nOhUApTyZwOZjH1OQD7GT/SKkpPH3IPp/MQxwP6nP0WobIz6dwQNvtu+VPooJ96kAMDsTgbTk8yts5c/1vWcqlYt36mfYtv8AoD5rn1MKPSrfGmZb2JmR/wBJYZc/0JAqgZJn/wBUt/8Aludh/QtSFrjOT8pCwxHfw04Vf6j9aRhUJRSXTPfA4JAKj+o8Wx7CSauXUuIjvxtByP6FPH/W1Z+wj0AU5720+v8A8y5/v6P45XnvyGMMw9XP5VjhR/nJgsnWtd1V5ai9RbnETzyo9gf+Y/7fapnqS53IMcznbJ4b1c+n9u2KOrrMEE9iwjj0T+Re08x+xlu4jRBAgdhhSeyr+Zz6nNSbIDEa1rjQdOBR/wDiNv8AlYesHgHt7se/tS/F2W5Bn6D5jwoj0H6VmXdNH9MZMmds/wAx7ufQDFDo88EH7jE8k+9MWTTgUXyt7w7TfK5GYHufb2HepDRAxtZTPH+Z+g4msLfHtj7he/61P8SR3xifoOF+lG6dkVQethtJH8vE8xjifpNU3bDAH29xz6UEOoOO+eT7tHlEeg9Kq13USUjOByO7H5iT+30oDHynfCDv3izZ/T0plNDqatQ10xAWUrT0OnnzNx2rT8f0rCXVECJ9P24qxdW23aDiI7cGD/lWDmElah4C09RqSBg5P9qqt60iBWbvpG7QLMQnfW7ptYSWP6DtVWs1M4rO094jipNeJ5qN3BTvIgNWjo7PDE/Ssq21aNm56mpeqC0w1TDUBqL+3jn/AC5BqgaxvrWV2VS86D1LdUXcAev0xUFuA/l/evZXjyiheOPbiSMfQHAqrWao7SJyeTMkxxn/ACqDBc5OPpP94mgLlwsZJpABOVdpLkT9P8jitvQ6vbwcQInIAI9PWsSzbETPejlvYB4/370nCUwYW0+rggE8DB7n/pn5RTrqRHJ8xyAQCf8AqeSY9hWI3VMEEBj2ntj2qtNWPzD9P/NZ7tVfXQ84keX+n+Gvuqid7e5NVvqAudzAN6n+I49z+VZHH/msZdQvO6PtUxqA/MiBjjNG7Tvo89SbER5flxhR7DifehnuliSSSTySZnvULduTAIPb71fa0zHhCaqGhEkqK0ZpbmwgSAe7QSV+kYmOP8qrt6Z2OAq4j+X2796vtaB0Ml0WO5M8VDnNwJVCVZrZ8qnyrkhScie7f1H/AE4prNucTA5yPbk/pQ95RIi4W+g78nk1UbU/zGkBRO9Va2r1aoDABjA7yx5uN/YDisnxm9T+tM21cEnP3qwW1EEnnvP+lNrQ1IulXWr2P7zT3HEc1WL9v1FFWghE7lz25P6UiYVAoKacNWn+CbtbP/tqY0L/APy/7f7FTvW8VVVlgmrFJ9DWg9mPmKj7yf0FR8vaT96V8FOUIFJ7GprZb0o63pm7KaIt6F25/czUG1AzVCVnJZaibWkbtmtex05V5IJ+hotEjCwD6RB/aud+0jJaBpWXb6Vc9P3FXN064oHH2k1pgn1+vH7U3iEfmAHufTnuKw37irWVftMYDYIFNb0LHiT9BNXXuuINwBVmHE8GPSszVdcuufK+wAnAgd8TPeK3YLQ5QoLwF50t0CibdzdP/ms5hU0uR969eF5qOS4sHcfXt37ZoIkTThvb/wA0RY6beugMlp2BOCqkgn68dqVG1JTUkvADik+qlSI+ntVtvo18mNigkwAblsEsMlYLfN7GDVun6E7P4ZuWVufyNc8wPcEARuAzE57TUF7OKcFZ61LdjJ+1aNnpCFzbOqtI4wQy3Fg58pLKIOMA8yKtTo1sXDbu32RxEI1vwyxmCNzMVB9+D60jas0D9EXSscGrUNa/+F2FYree9ZY/KLiKqn1/iAsPTMRmr36XplWXa+gPy3CbbWjjvctq0ZxBANSbdvNO4VlWrkf75rW0/WWW2QADtiJ5yf3j/M1IdO04UsRcKDm4HD2vu1pSy49VFW2en2Cu4W7jpyXtXBcVcxDKAtxY9Sp71m60YcQddVYaRgVD8a7ZkIO8Rx7xJq1dEzHLAj1y0/SMmpaFdOY8K2HaR8l1mePzfw3a3ntCzRtvqNp5UKhZRGwl1ueUTAS5tE+2/wDWs3WpH+rT6fVMCcSsLXsUO2fqQD3+tBtfzIJGOSc10javTl9txbaPGRdQ2yMe4g8/zRionV2bcb7S22OFL21CkE/luIHEZ9SKoW5iLplK4OK5fxKtt6iMYz2NdUNamCNNK8lktpeU8gmbZBHvINK31dGJFuyjwc+GQGj+q22wniPWj9w7/j1CLg4rB0t1QSYBHcCJjnH++9FW9IzHcV2qeAcD7+9a974i2keQd4Vy1h47iHG1ueN32qx+vPgsm0Ex5kaJzALI1xT3GQP86zNtaYhvqrDW8VPQ3wFiVxgxu47H6YFXnVKRLbYnHzduxn+9Z469vMG1acqSMXLZI94u7Wkff7UtTrlx4lkwpmWsAKvvuCnn6msCx01HqtL4Vf8AiKCZRYHEiJPbEE5+1S0/Vmn5UAI4ED7z6cYqv/EbTAbLOnukzKhlQ+mA6rnjiq7urtqYuWrdluwu2Hgj/qR2njmP1itqGhadclF48UfZ65uI+VQOZc4HAAIwfpVj9ULTtYmYiBzJ/wC/71m2bu6dumtuv81l0bzQYIUQczw0UKNTZbjaD3W4biZk8MHZQe+cUCzZOHsU75WtrOqMCVHm/qiJ+9ZYuuX3F8z/ADcfSO9V6i2qgFke3JwyxdRhHYiPbueagunJkowuAfyZPaJX5hz6VsxrANfhIuJWxZ6sVAEj3wxn9f71de60rKRLZEYiPcZzx/vNcwzwTMz3BHHekLop/t2EyjeFaT3kPM/aB2+hqmV9/wBqDN0U/j+laBkKbwVXULQFm1qdOiBGZhctkb/DuD8ssJ2EdiY/Wn1D/wAFNTplVMFNRbADqrY2tteYVpxzBiofCTF2u6YjdbvpkZw6wUaRxmP0FP07TXdKVuXVU2Lw8O4VdSsPODBlSCOY+hqD4SWk1GHMHLz4eQWeNVO/qCbP4jTXDZK7V1FlDtAaYS4oGNrH9D9ahqgNXba9bldQgm+gMC4B/wA1AMAiJYD1nnm7p2iuaXWbGIS24Im5BW7ZJIXIwZkfSTI7UP1Hp17QX/EVSUVpRxlWRsbScjI8sHn70gW3oaa4t5jgdT2Tg59fqk1z8arSo/Fqshlx44BE7hxvC8EZP2pabVJrF8O9tF8/8K/xu77LgkBp4DHirh0tNRc36W8iXGh7dlgysGk7lVhIwVJA9IqGosLq1ZxFvUoP41t/LuAA3PmAGAEkAZ+vLluGHu37emWGCrrNOuuLE6bXKZXyrcb57LZiWAJZJjmR3qt9Q1kjT6oeLZiVgglVYyLlpucjO0mCMEVqHpK6jThvHS6VhVvDeIEk7LqPkDMBxgSO1CaUrbQ2NezKnKLtZntkYDIwO3bBGMgz7VIew4DzAx82jEa6uDr5VBa5YSGP4jSPGchSfKQQc+HcBwOeDyKbT+JZBvaVy9qPOp2krn5btvuP6gIz2oj/AAy5pyLunddRpbsKXg7CDI23l5SM+btyDVdvTWTcVtJqGs3Ywl0QJiDtugkFTmNwz65ph7SOPSn/AKGR5/hEa+ibSMrMLmluCxe72mYBTj/ls3lImfI/YjNSulPEi4G0WpWJZQRbOMMQvmQmOVlT6VHXaQFh+IQ2XMea0Fdb88lACEBGZIMY44o3S6dLyiyb5vgf8FbitZuRxFtySrYzsaAfakXAV13wI8/dA4IbqEkTqrUbiI1FkLDcCWjyvPPKt/ap3LjFPMF1tlR8w3LcQAgCTG9fYGVg1DTW7dl7irq5AJW8rWbmxl48wViccTGDxRFnoaki7pNSsoCxClmZIiNsAMw5nH60i5oxw8jH1HQp1VOnvbl22W8Zf/8APfC7gJGbbTB/9JB9jUrOpFslQ93Rv3t3Q1yyTPEEEjjuDS1ek0ruRdvPZumSSbLKpbuSmcEjlY+lGaHp022Fy5b1NtAYCTcuKvcqJW4hBI7kD0Mik57QJM9vtB6iUAHWpWdeZbbA3bPhbvlvaVyAfUgElT9AVMelWs73IE29aoPBUreAj7OMehaoJbs2/wDga7YCT5L1psRzMBln3gHFG6joNpw7rcAdY3iwrXEUtwxE7lB58oI+nFNz2iJnsfyOhQAckImtGUW9c07Tm3fm7b3QByw3Lx+YH9BUL13ZDXbbLuGL2mYWw4/KYA2MR/6T+lWWrtlwov6u3dtgwu5Lq3BOQVYCYMdzEUT/AIGLZL2dTutHB22jqAPUMFMf+ogYiguY3GR0PvE95RBKGt3muA+FdS//APTvonid+J+aBzDUCdWFb+FvsXFwVDttB7gDlc9jPNG6zp2laZ1CWWxjZdMnIzbbzWzI7MR/etQdKlP4l8aq2BICIC4n8yMLm/AGRBGe9G8s24+xHxBRBK57Ua1nWLyBjEC5EN65Iw/37U+j1N1QRbublPNuZBH/AEHn7TWjbSxbchNVd0nI23rTEN6H6ezCrn6JaueZW8Zic/hmtiO3yXCOYwB6/cUbVgEEQPIx9OxSunWpWEWWeDbcH3we3uufrROoZyJeLg7OCC0Z78kD3H6Ua1uyhCai+wH8t3TujCf61LGYAzkVbZ6bpC38LVlhmF8qycEeZwFA4GYmZnEUzbNxIPnBjvCLpWRp7pUnwrjLjInaSfSAYI5qbatWMssN3ZfLJ+gGPt+laep6TYUKbv4iz/M3hi4v/VutsVAE/eDxULej0bDy6o3G4ggWjyBILiDg8HmDntRvmGsHt84IulU3NWYG+LySQpJG8RxDjI9gf0qDaYNm027GUJAdee35hxkfoK07HQ7SsSfxQHsLBb2lVclh7j2phptIzbVa6t5clLhNpwREAEiIPEziOKjfNH+s9qdU7pzWCH9DTh66PVWbTpPhXdRcLYNt7bELPLFQC09vL25E0Gy6Wzi/p9Ss/KbjbSY+bCxwfrVjaAcj6fVFxZ3UNZsvu1sJY2u3ibZZi5DCQSo8p3E7QY70X8LXvFsNp2XeFBKHww/h/M0lf+Yu4+mDA9KyfiXT+HqGaAy3ACCAAJKjIgR2OPrQ3w9qtl9CcgnbyRtmIaRkwYMd4NBsw+ykcAeym9Dlfc6iXt7LrLeEgqWB3pxhWPyqQB5eK6bQ9UN/T+YsWshd6sNyXFfy7CFyRjmScTgVynxFpPCvMsfN5h5g3zGTke8j9Ks+GOoizfUsAUYbGmDAbgifeKLWya+zvNHMa5oa4h0FRvaq2HJsI1uYKy5baQOxMTnif3FbfVb6ajS29Tdl7tvyXMhWLFlgNC+ZQJ5IPpWL8R9O/D3IAGxvNbOfkIBC5HK7gP09afoHW207EQHsvAu22EhgJ7esEj6GqcwOa20ZiO/lOqpAwYKs6b125aui4oyABtEeZceVpBkRP7Vr/EF1bSW7mnXdprgIWfMUYgkp5pgZJEBRyO1ZfxLoFQresS1hwNrQRBj5TIHoTxxUeh9c8LdauDdp7nzp/KT+ZfQzFSWB0WjB5jWYyTBihV3QviA6a4zKk2njxU3TIAPBjGTPer+v6BAi3bKB7D/nTGw/yOIxjvAn2rO670vwGBRi9l8o20geu0kjkT+1R6D1T8O/nl7LArdt9mWDiO+TTLAf8tn+fvoon+pRPTeteCvhlPEsmS1tjuBw2V/kbPPtNH6sCwivaU3tIxPzGQhMgqcT3IBxMHNZnW+l+DD2iX0z/Lc5zlSGMcyDB71R0jq72CY8yN86HKtjkjg0ywOF9nUcfoR+UAxQrYs/ESkBdSGvJIKncUuW4xAdfmEDvS6raVRbvKQ1tj5bg/h3AzAwG2ehUkfN39yc3rWhFoJctZ090ApOSpBgqx5kEc4maH6V1E2tyHNq5/xEgGcQCJ4I9ZFIWYi+ztrA/OKC7Irc0fxGt2LWsUXVmFuwAyjgTjImSTNDnpty2VuohI+ZbtgsyYJPoCIIGGFA6zQL4Qu2XN1Pzyu1rZHMgH5eM+9C9P19yy4e27KRjB7HJH0NMWYqbPqMvt2Re4rYXrQe4PxdpGkgm6gCXOME7BFwcYIzxNS1PTmtgXbJ8VRlb1slSCokkgjcMDgzxziqdTp/HTxdMGOSblowWBLEl1HZfNwAI+9Z2j6he07eRihB8ynI4ggg+oMH2pBsjwU5ZfbpRE8VrJ8QFWA1FpL0Y3nyvt4PmAz3yRPaSKKt6JLsnRtufkpu8K6CF2yFDbW+acfzRHFCWtRptQNjj8K8wpXdct5I5BysZEA/m9qy+pdOuadhvEA/I6sGVoj5WH9qQaJgeE8Mj8dj5pz1C0bfxA4Hh3gb9rul2ZGcw3zA49oIFTTTWLrA2Lpt3CoItv5OBlRdwDwAJ5odOsrdCpq0NzaCFuKStwYgAkyGAOcilq+jTbN3Tsb9rM+WGSBMFZzgzIx9KcBp/wCT6HXQpSTzRmo12p038LUIHUzAueaV3SdrjPaZ9ar2aa+BsC2Lg/JcY7XM42ucr3+b2rO0fViiFCBcttkoxIz2IZc/vFFvZ019v4M2nOfCuZQnkgXPyjtLUFl3GnMYdRrzRMoq9c1elSBv8MxAaLtqXkiCQRwe3NV2urae6CL9lbbEH+LbErJJIDWu4nJIIP6VSLWr0hUgOATjadyNtkkEA8QZjuJPY09jqmnfF2yqNx4luRtXZt47wQDHH0qboNYnm3HXdOYp7onT6VkBbS6jxIWYtsVJgSQbTDzKMz9TxULnVyGC6qwrymTs8O4YICuGjIx2EGT61Xd6ITLae8l8rBAtyrwYA8pwCO4BmhrXX7wlLpN1D81u5PrJEnKmZz2JJGaYbfqK+h12SmOXsi00di4f4F1dw/K82WMA7trny59yvfNXajXazTBRc3FAFUeIlu4hA820ONw4UcGYFBJY018QjGw4EgXiCjTyu8AbdvZmOfSmu6e/pZa2x8IrO9TKMpKA/bcduR+1EAmHV5OHscPQo5j0V76zS3J3W2sP2e3lSJHKYgmOR6Urtu7b/wCDqR4bEsp8Qie0kHO6AJn25qj/ABW3cjxrKySZdAFMmPMQOTMmBH6mae1pbDibd3wjJ3LdKH0I2kxgSR9ge8B3buM+4+qMdQr+p6S7c06uVUXLRIupA3+SFmB9yR35+nNWbDXGCIpZmMKoySTwK9g0Wr02qS4TsTeG8QbSGaIVS7fzDEH3xM1xPxLoLehcpYS6LrBvOxICLwQpHlYMu4TyIrDZtqJcbMth2WuA9lT7OBemi09d8OXdVp0YIFv2x8m9ThmaQwEbSTBnjJritZ067ZJF22ywYMjHeM/ar9FrbtpwbbGTxkkGTOO8Ej7jHeuk0/xVauKyay0twYhYGMSNscHgnMwYxWjd9ZGnibwGI9VMtdjRA9KtfjLDI7Ir2tsXH7JOR65//UVUfhC/sLqbbfyqrAl85gnHGYmecYrpOodH0uqS22nu29PtdlIRSVdjD4HJIQifTisDU9A1GmBY+IqqwG9SGQDG0+uTiY5+xrNlvJN110zgRrHkmW8p5qeg6bdRfw2otMi3YZGx5WBPLCQMrx6Gapu/B2oUtvNtEGFd2hXyR5Yn04PtRGn+Lrlk+HcUXUgiHmZJEkgiZ7Z9B2o7/wCMLdy4++yptQAtsmY9fYd5OJ9KZdtLSSGiOXxzQLmaWk+FmFp7b3LbhidrI7NBTjy4H5nP0BrnNb0DUWmVWtE7vlK+YNMkRHfynHNdLb6dpL6XTp71ywd5K72hWcA8gQoG1oGccfXVC65bMIU8QNFxT3ADDeD28stED5ZAJOcxtL2HEcwaKrgP2XPdA6XfCPbvL4VhtwYuwRlbawkKxkxB5FD6j4Sc+azdS6kxJITbyfNuOOP7+1bmp6tqFvJa1VkMDhnUEvADlhuGfXETCnmoafRaO6J0925p2EFx2XywV2OQTE/NwJJPJNPfWjSXGk8BI65ougiFg6O1qtLce0bLFN4W4rW9yEE5PmEQQsyfTtRut+DrjFrlooqnzLbclXAPzCSNuGwMmZGa3dNcvIpS1qjcbY5RIChtsNJ3MfylQDwQZzU+qXtYgDFLDKwtqXSIXeQpWMSPPGIGW+tQdotL0tug+/Qxqid0RWVxy9K1mlK3vCdYII4M8sJCzgbTM1c+lt6ncQh016YKsrC0bmSRMeQkevcdpmuzXapIFm4pMS1qbe2FwdpO3KsZkH8nsKOudV2qf4t4CC4bYrHkSG5DdjggmYjOE7bHmobXiNFMWY4rza58Pay15/BdSGgFSCQZUAjaZgyM8c0bF3VQt/TuHJhb62m8u2SdwAhhk4Ga743LIG97jHzQ8BpwreIq7mJUS6kgd9vMUT1XT2w+1bl0gDxEO4ll3N5wMQwB2naZPnAxFZn9QJIBbXIwU9yMivKdR8OakZFs3VAndb8wEzhu4YRlTT9N6hfsb7bWzdtg+e04MAmUnGVOIBHpXrurtlLsr4jJjeWwqZSJE7tzHdMY/ea7Q3XSV8zqFIAJWciUMeVmPYHI9YqR+qXmeJoI129EbiDQry2zoLWrkacCzcBJNq47FYVZO1ymDydp7KaFXQarTkXfDuW9pBDAGBPBkYPb9q9VVIjexuHcMgBInKhioAkEkCfSeattoFIO0jgT5TuXAEgiYAzjsePSv5EikSOZ+TXuEbkHNeVDqtu6sX7IycXbSqjBiJiANpnJ+pmoXuji4VOlPiKVB2l0FwHcVIKzgDy5Mc16d1DTqGV0YDIACBXVQFZQWME4LqQJySABnAo+HbfmNzT6MN5gw8NvmJLKee4AMjMNEDg2P1BoEgRyx9KelEjYnArzXTau/pWIhknLKwIVwJGR+Ze3pVxNm/EkWGkAYLLAELx8o4EmYj716jZ0VtgB4fkbBDbijAwsAMSVMdiY/vQ7/DujcE/hkPlLBSds5JJDA4GRz/rT/kbOZLSDxEfhG4PFebL8P6gEFU3RBVrbo3rkEHttOccVMdZ3QmqQXQsjcDtuK2QTPDH/AKge3MRXod/4QsbQBplQNtlrd5pWAZYbuc/rJM0S/TU8u20XJiZNtjAB+c7TPMYls85NL+Rs3YifSOslG4IXmg6VZux4F8eYqqpdwxYhpBK45A/X9aQ2q0nKvbBBwyyhBMSJlecT9K9HPwvpi/8A/XIJEDgbQeR5XkQZ7YBIFTtdIsJuVFZlWZ2HcMiTuQkz8pAngmDgxT/kWYYjnHv9kbgrzX8Zprsb7ZskH5rEEEZMlWMTkcRx9KdtAhMrfsspEguSrZJwRzP+uK9BudDS4qpcsB/MfM1t7RyAQZQROB83MkCh1+ELJdwNLbYYIjU3LZCniQ3M9iCf1qxt9mOI6j5IU7ly5az1NdBe8K0xZQqm5uXLXIMryQQN0Blicc117avQ6weC24bgHE8qxM4Pf5SPp9o84u6VL5PhsA+QBEBs4MRgEYgDBoViQ0KzEkAKeJG0Ej25A5ra02RtpBkhwzz8yoFoW+S9I0/R9JfBCgqVLqDMBwcAjALANiDHyzxXL9W+GHtkraU3BtJdvLtUBVKyR+czJHvwZoHQdQayxRtpZGkTkbt4ck/7PfFdvZ6w2o3qNgS26hgF8rrIDFiZlYIJUjM9+2DhbWDpBlvPXNUC1wrivOrlprQBXcjBZg4Yh9oED3Ddu30rpej/ABC+/wAK8PMm5QSSqxtEBgsT5lmSc7scmiPjrQnx1vMBsKBCUlgHQYaAIA/pB/Ie5rnb9xnutAVlPJAkGEUCD3yv966AW7RZgkZdlJF00XZWNRptWQTZtswlpMKdsCQRgMBzMyfTtWaPhmxqXLW7wts0+S4IZXUSwMgentHeuTKsLnkZtqN5Sedscnt+WP0FT8W890vJLurtM54hpP8AlSGzuZ/o6KIvziFrW/hfU7AUVsk7l/Mp2iJHPmBWPXI7Gh7Wp1lm6wPipc3bXid3lSTxzCGcdqu6f1rUor3AWkuC+SCwCnyxwVn2wa7y/wBTJKWnlg9sDgAq5O1gcA+gMRInPFZ2ttaMMOAcCm1rThRcv1D4qvI5cSEIUZXHiCBuCnCttHH1InNGnrun1dtfxFoNc23C5RCCo8sE7SDk7Tu4EGYArQufCdg22s+ZixKod6yHWSGURK7i0EHGTgEzVWm6SNCCbV0qtyLV0GDKh1ViYyxYsSArCFnJFc282dwFwQ4YZetfyFd14xNFcnQ7N2xadgqqrwQhJJtqqEDeswpmPQbpkECiUsto9QRpnF2zcIm3ukjYUaLbtO9YMGPWax9RqltK9m262bOdigbt6sxBVwxlWI5BiBx6UyaYt+DWSrAsG3HO9XXaEZPMhyQGJAI5rMseR43eEzQ8Me4jii8MhVdZ0/pOrtajxN9trR35YsNu7eRCldzRuAmVEKPsH1HqgsWdt60u/DBkkC6ZkM+ZUDBKHmcVfqOo+He2F18Q71Co0qxYqYO78xjmckc5iuC6xqlulTbQW8gXdwCq94AloUHIAgTySc1js2zutng2mFMKcYz151VWj7o8K7GzqtK/iMRbDNbbYNguKqMJwCSVJaZmMAZ70No+vJb07KWZiLiLbJVQZUQTkyDCKSR6nPMch0TX3Ld20y5UHzgNtZkGHAOIBWYHY59KWr19lb9u4DcNm7L5MsjeYeXdGFeDn0Oc12nYReLTJFD2yWW9JEhemv1VTp28TlW2SSSWK7trLJkxKvkjEZgZETxbyQrRcC27iX7aDYpuQbgCkQTtBBeZwOK4r4fv3d+nCXGTeWNxiJFwgKXtjPnkIAB6see3c6zXWtNZawiM/jOWubXkr5QoQEdyEmMY/bgtdn3LrrRJJn1rj5HzwOS2a+8JK5zT2tdpBcLgXzuO5ouO48oFsZXiTMR357VSnxFcuoqqiLcDG4iPbCzaKg29pPlaQWhSBgTPFdV0bVi9Ye5buWw8nxLO9h5VXyWyQN3CwDnkn2GlftW77WlYW1lIFp8+ZIJA2nJykLzGRmqO0gPi0s659Bw4eVIzTDZFDRcVpviDT3UVrrPZutsJ8N4LrtBDNAgeaQBzgetWLcn+Idedodl3YUbLm4DauQW4BbHHNW9Q+HNPcDxbdGvLcJASWtFAp37R+QkhRGO2WoV/g6xc0y7HupcWZZlZBcNqdxC3AIOfr+9bh1hjJGWAMar+FJD1LqvUNTZKOjeNafG2VZfEaAFIgEiHB4AMg4yKuvaw3yLV2ypA27rlu5sUK1rcAxQZMgCOPlzJojUdB1Ku1y1eKWUFspuCvcdVgy20hSZbBB4j0mqOrdNvFFW0QWa05NsMI3gA+Hb2gHccNMAkzk1DX2TrsETxEg8a4V0UyHCURcuecgadmQHYNjFgwkrba2Afm3CdxiNszULDnwLrWG2l/nZ7hZQVCqwLMPkCsre4AyOKI6Yr6a0LDXVuumXztVASpI9SJJEkcZwRgzVKkbEh2FuTZUbkeQRDtgggMpIHACzWV4TAEiaY1HMdvwqjMqPS+oW0ZAbi3HEqUUflUb8YAYbgpgcFj6zV3TtZcdWIu2/KDK5G1gX3bT3USBuPzSJ9+Wt6hbyeWz2LLZUbrtpUuJtMYIkEqDPtgmtbQFtQrXLp2jwblsbBtY2zuQI24hZ3EnaZOFyOCWtgACT8ar8YlJryStjpOq8W4RcG1lDKhVoW4wdiGIk5YZzBXEdiYaO/fuAyTbhmGGSG8xgglSDKhTAwJisjRXgpQrb3brfnNveba3V2ThzKOewMQZx60/EeiDujrea2mzYoKy/kZvmac4Kx7RUbkF8YTymInnmnfMLyu22eJitVvDu2zslIckTkx4bNAzPIiBiDPPOWdOZgDI5FWBts5OQDgx64P2Jx719O4TguIFNe3NDmZOW4EAkhTgQAT/lFa/wn1XwrpZ2IQq24gA5iRyPXB9mPJArL0ZLOomCR9MAQPtA7UvAG5UUgEkgwN0ZAzHOJNS9oc0sOCYpUL1fpXUfxFthcLOGdlLFQm+2QQDBEiSCIxO089uLu/Dd+y1wqyLbOFnAdGYopzEH0HMmO1A9O6yVcBTsEQYJEhVYScZJkkk8zxzXZar4itBLHF3f5gt07oDHzRtEEg7gCw/L27+Zu7TZ3/wCMUOWqLYODh4sliL02L6lbibAP4jEg7VZX3NtYRMGAQIB2xJNaek6HaV0FtjZWWNl3dWuBtoChkXGXUnEsDtEUdc6vplZmFobw03Q0Kty35iJL8tbwMTkGAe/NdW+I2R1ZGt+UQqkb9gYKxyeDgdp+kEUmm2tTAkUz19o7IJa1dlY0Wmt3FS2TcKwXBZG8xhWUk7SxJHB7AnPBC1/ULOlu3PDCxZEKrKFdtwDC3uBBCA5AzgH7+d/4pN3ewk4OcAkTyB+tN1bqviuzQACSROSOcE9yAYxGKtv6eb3jcSIr56lSbalAtfTdaYXBI8odTdUgtCq8wDunickjJNN1brI8QARdAMvvUAEgkwuNwUcQYMACYrlbd0ickY47Ec/3qVxyGkkz3xB9679wy9KyvGIR2o6mzwGcse5MQYWAcAHdGCTzU7nUWnww4CyOCWx2kx5gsmBxkx61lMYbHrVu0jzGIJI+pHI9uf8AStLrRkktm9r7oZnZmZhjeYeREKATOMmI4+xoO5qmaZJgHygkEDB7+uPvQhYxMmOB7Rj/AH96ocz2pBgCETZumTB9v15pW1JUDBCNIB7g8jHIwP196oVYEz2p7bQy8xImOYkce9Wkti31h1dSvltI4fw5O3ysTtzJmCRPoa3L3WVu6hHTT3Bbdf4aK6sdy7mBgA94lZmAea5dkXfbLz4TMZgjdtkQeBjPPs1GjqHglvCMQYUoTAiYYH8xyc1zPsmuMgVjXVUHQjNJ1NrasbbhPGJZthMr5tyr/b/ZM7Z+JTYt6ZCm42wtxrgwXkEojQc5AlueO4E8Qx8MDtmY9D/2onS9SCKQy7ySAwYnayAYmDu3T3B4EUWmzMfWJ/EYoDiF7Hp+sNbsky6XEtoU05CBnIxdmN0odoWexnvVl6+urt2rzXhpwoKsrLIKtcggsCOwiBGYJ9K8yTVXLisZZnSwRuMTsUCQWJ+UAAgDMueZrW+FNdc/D3LYtC4bhgEqxUXHgbiVwiKBLMYjEczXjWn6eGNvg+IH0Pn3kroFtJhda+rtldfcjzWwyqAvm2oxAcScicx68QIl9R8QWVNoapEi6m4rMlASuWUTiF/cDvXC9Q0uqRWRpF0o6XEKnKFi6bADuYAGJE4Edq1h11bPTAn4fY93dLFDt2oVVEVmySMNnjMew7Ym+Et8UmKHCkY9JT3hqusfpsm3+DsfwXQI7qV5LtuOTJiO5gTOc0D1rQlhe1TN4YtSqhlCb8DzeY9zwcGCxHYVj9B60G0bbnuI9sgr4ayTDbraELEsTuG3uJrH6l8R3HsOrqSuptL2DbSlzJicYMj3/ZWWyW28icDHMiQc+SZtBdlN1zrjtaRkUAtbUboPlRSApV2JM+WMEcTiSKxdP8RPbv2blskFSCQxaGYMzHfBkgkj9jzUlNvw7dpncof4gCoGbxAWthdu4HIySMn+0NV0RhauagBrdpVAi6VVzdLFWRQSd21lbEhoWSK9ZjLJguuGJjzmi5zedVbXw918rca1cUMzBhvJBiQCZkZ+XkZOB2wP1P4jZrrm3duWkMQuJ4AJIQgbjGef2rj7rEMeAQf0NTSzuJlkBEcmJn0xWn7Wzvl8JF7iIWpqtIWAYYPrA+h98Gs/UWivm5mJ/wDFKlWzSgq/TJbuNibb8jJYEnYqKMTO4kmYEGizp2tsdyjxEbazbsgqtyIxmY/+0cU9Ks3kh0KgKSsm5bKEqVhvKeZgMu4QR6girLGre2yOGIIyueBmI7d6VKtW+JonNQU93UFTjIkGG7jdKgx35/Wqr+pZiZMzBpUqoAJKgv8A96gT/v3pUqEK+3p2ZWYCQsSZAjcSq/qR2qb2UFlGlt7Fu+AF9ccmR37GlSqASTHP4lNR0dvfuB7LIx3HHp+tVXL0hRAEdwMmfU96VKqQiNNqAqGZ3hgU424Mme/uI71TbfMniZYDvmTSpU4Qpss7iMCf+/6Zq3pX/E37toTzFsmIICmBz5itKlSKQW5ouo/xUZbVl12l3DhpdSNt0E5ySJAzGM8znaa1bLulybfmb5SSFhSUA5PzYOTg0qVYhoDiBw17p5SgNY+8lzyf7z2n71RuxTUq3SWnYVj4KgncxAViezNs+vP0rq/grqt23curxatW2YhYHnBC2zz/ADxMUqVcW1AOYWkUp7wtGUMhek6PRjUbL1y54r2/CAUTbVLqj5lEcndyMYGK5j4q6S+rZN10C2DsUBPMt4g4YggEeWZAFKlXzmzvcy2MHDDlTJdhAc2qz9B8HaqzaFxbqrqEO7YQrIrAgqwbtjEieSIgk1W2huh7aeHav7rQuXoPhI07QVCRh12jzAAHmBFKlXVZ7ZaWhLnR20aZKd00UCOt6vTabTrbGm8Syt7+IdQtu61x4KsFydoDQBgevqDmf/yhbK2NM9to096GNoQB49tAgufLMlPKc9u9KlW9k2Laydxc4HPImfOVm7Bw4QvN/wC9a9nolzyzctpuRXG7cZViwHCHMoZH05p6VexbPLYhc4C/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729" y="1737852"/>
            <a:ext cx="2648564" cy="1838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https://encrypted-tbn1.gstatic.com/images?q=tbn:ANd9GcTNJbSSJsQu73OsOx0heFkfnap2iWR44GdCGTZx-F1E2Ibb_P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728" y="5224004"/>
            <a:ext cx="2648565" cy="163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https://encrypted-tbn1.gstatic.com/images?q=tbn:ANd9GcTfgXYDieYyTTrz4pOCov25lHnOjwNpEpuxMR8eN5vBMCT370IKi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644" y="0"/>
            <a:ext cx="2628900" cy="178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https://encrypted-tbn0.gstatic.com/images?q=tbn:ANd9GcQAz8vXRvF_LO7PXe4c_VwpiGvOd7K5OwFoYw7FtgRoYnZn3O3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644" y="3576792"/>
            <a:ext cx="2643649" cy="164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67202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76" y="1143000"/>
            <a:ext cx="5660924" cy="9144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New Policies, New Initiatives, New Resources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24370"/>
            <a:ext cx="3063240" cy="3063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971800"/>
            <a:ext cx="4648200" cy="31543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 smtClean="0"/>
              <a:t>David </a:t>
            </a:r>
            <a:r>
              <a:rPr lang="en-US" sz="2400" b="1" dirty="0" err="1" smtClean="0"/>
              <a:t>Militzer</a:t>
            </a:r>
            <a:endParaRPr lang="en-US" sz="2400" b="1" dirty="0" smtClean="0"/>
          </a:p>
          <a:p>
            <a:pPr marL="0" indent="0" algn="ctr">
              <a:buNone/>
            </a:pPr>
            <a:r>
              <a:rPr lang="en-US" dirty="0" smtClean="0"/>
              <a:t>California Department of Education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39348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33138814"/>
              </p:ext>
            </p:extLst>
          </p:nvPr>
        </p:nvGraphicFramePr>
        <p:xfrm>
          <a:off x="-637209" y="448574"/>
          <a:ext cx="10314609" cy="6714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90600"/>
          </a:xfrm>
        </p:spPr>
        <p:txBody>
          <a:bodyPr anchor="t">
            <a:normAutofit/>
          </a:bodyPr>
          <a:lstStyle/>
          <a:p>
            <a:r>
              <a:rPr lang="en-US" sz="2800" b="1" dirty="0" smtClean="0"/>
              <a:t>A Changing Terrain:</a:t>
            </a:r>
            <a:br>
              <a:rPr lang="en-US" sz="2800" b="1" dirty="0" smtClean="0"/>
            </a:br>
            <a:r>
              <a:rPr lang="en-US" sz="2800" b="1" dirty="0" smtClean="0"/>
              <a:t>Main “Drivers” of the Curre</a:t>
            </a:r>
            <a:r>
              <a:rPr lang="en-US" b="1" dirty="0" smtClean="0"/>
              <a:t>nt System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686800" y="32766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35567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ED47FD-CD8E-4EC8-A7E3-BF3AC4BC5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82ED47FD-CD8E-4EC8-A7E3-BF3AC4BC5C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58B880-896E-4FD0-9431-BB1F541ED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7E58B880-896E-4FD0-9431-BB1F541ED0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CCEE63-AC64-49D4-9A24-416B08811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E7CCEE63-AC64-49D4-9A24-416B08811F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A250C4-8005-4963-8460-7C81F19C95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>
                                            <p:graphicEl>
                                              <a:dgm id="{D2A250C4-8005-4963-8460-7C81F19C95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D256A1-1D17-4F95-AE00-4416859CDC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18D256A1-1D17-4F95-AE00-4416859CDC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12FC180-A988-4ACF-B89B-815BF950C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dgm id="{912FC180-A988-4ACF-B89B-815BF950C7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F5BCDC-F8A0-4095-80D6-9216DA777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B4F5BCDC-F8A0-4095-80D6-9216DA7779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A2EDA4-CD0D-4454-86D4-898F6D41A9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6">
                                            <p:graphicEl>
                                              <a:dgm id="{3CA2EDA4-CD0D-4454-86D4-898F6D41A9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471E3D-F83D-491E-9A03-A37BC003B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97471E3D-F83D-491E-9A03-A37BC003BA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9FF554-3B32-47BE-ADC0-5C9C65436A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6">
                                            <p:graphicEl>
                                              <a:dgm id="{F49FF554-3B32-47BE-ADC0-5C9C65436A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B053D6-CB22-4BF0-82CA-0C3872B31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6">
                                            <p:graphicEl>
                                              <a:dgm id="{23B053D6-CB22-4BF0-82CA-0C3872B314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06374131"/>
              </p:ext>
            </p:extLst>
          </p:nvPr>
        </p:nvGraphicFramePr>
        <p:xfrm>
          <a:off x="-637209" y="448574"/>
          <a:ext cx="10314609" cy="6714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90600"/>
          </a:xfrm>
        </p:spPr>
        <p:txBody>
          <a:bodyPr anchor="t">
            <a:normAutofit/>
          </a:bodyPr>
          <a:lstStyle/>
          <a:p>
            <a:r>
              <a:rPr lang="en-US" sz="2800" b="1" dirty="0" smtClean="0"/>
              <a:t>A Changing Terrain:</a:t>
            </a:r>
            <a:br>
              <a:rPr lang="en-US" sz="2800" b="1" dirty="0" smtClean="0"/>
            </a:br>
            <a:r>
              <a:rPr lang="en-US" sz="2800" b="1" dirty="0" smtClean="0"/>
              <a:t>New “Drivers</a:t>
            </a:r>
            <a:r>
              <a:rPr lang="en-US" sz="2800" dirty="0" smtClean="0"/>
              <a:t>”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686800" y="32766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95774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ED47FD-CD8E-4EC8-A7E3-BF3AC4BC5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82ED47FD-CD8E-4EC8-A7E3-BF3AC4BC5C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58B880-896E-4FD0-9431-BB1F541ED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7E58B880-896E-4FD0-9431-BB1F541ED0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CCEE63-AC64-49D4-9A24-416B08811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E7CCEE63-AC64-49D4-9A24-416B08811F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72C0AB-AB65-4255-AFBE-1CCDDA9EB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>
                                            <p:graphicEl>
                                              <a:dgm id="{E772C0AB-AB65-4255-AFBE-1CCDDA9EB8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7CF8EC-5CCD-473E-837D-B6DB7DF97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BA7CF8EC-5CCD-473E-837D-B6DB7DF97F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B22FD45-DB53-4367-A7CE-74BBB6706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dgm id="{CB22FD45-DB53-4367-A7CE-74BBB6706D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31C972-E7E0-44B6-858A-513B15BE0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6031C972-E7E0-44B6-858A-513B15BE09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7B524B-0A34-4400-A121-11858D6D8B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6">
                                            <p:graphicEl>
                                              <a:dgm id="{887B524B-0A34-4400-A121-11858D6D8B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156FA0-0D67-45F9-810B-A3BA25CA4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0E156FA0-0D67-45F9-810B-A3BA25CA4C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1D9575-BBD1-4864-9F0D-6DEADA546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6">
                                            <p:graphicEl>
                                              <a:dgm id="{271D9575-BBD1-4864-9F0D-6DEADA546D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30285B-449F-4994-BF44-8AFA0F5B2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6">
                                            <p:graphicEl>
                                              <a:dgm id="{0430285B-449F-4994-BF44-8AFA0F5B2A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62000"/>
            <a:ext cx="6381135" cy="8382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 Changing Terrain:</a:t>
            </a:r>
            <a:br>
              <a:rPr lang="en-US" b="1" dirty="0"/>
            </a:br>
            <a:r>
              <a:rPr lang="en-US" b="1" dirty="0"/>
              <a:t>New Policy Initiatives &amp;</a:t>
            </a:r>
            <a:r>
              <a:rPr lang="en-US" b="1" dirty="0" smtClean="0"/>
              <a:t> </a:t>
            </a:r>
            <a:r>
              <a:rPr lang="en-US" b="1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0" y="1752600"/>
            <a:ext cx="5943600" cy="5105400"/>
          </a:xfrm>
        </p:spPr>
        <p:txBody>
          <a:bodyPr>
            <a:normAutofit fontScale="70000" lnSpcReduction="2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None/>
              <a:defRPr/>
            </a:pPr>
            <a:endParaRPr lang="en-US" sz="1300" b="1" kern="0" dirty="0">
              <a:solidFill>
                <a:srgbClr val="000000"/>
              </a:solidFill>
              <a:latin typeface="+mn-lt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800" b="1" dirty="0" smtClean="0">
                <a:cs typeface="Arial" charset="0"/>
              </a:rPr>
              <a:t>Common </a:t>
            </a:r>
            <a:r>
              <a:rPr lang="en-US" sz="2800" b="1" dirty="0">
                <a:cs typeface="Arial" charset="0"/>
              </a:rPr>
              <a:t>Core Implementation</a:t>
            </a:r>
          </a:p>
          <a:p>
            <a:pPr>
              <a:spcBef>
                <a:spcPct val="20000"/>
              </a:spcBef>
              <a:defRPr/>
            </a:pPr>
            <a:r>
              <a:rPr lang="en-US" sz="2800" b="1" dirty="0">
                <a:cs typeface="Arial" charset="0"/>
              </a:rPr>
              <a:t>New Assessment Measures for API</a:t>
            </a:r>
          </a:p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b="1" dirty="0">
                <a:cs typeface="Arial" charset="0"/>
              </a:rPr>
              <a:t>Local Control Funding Formula (LCFF)</a:t>
            </a:r>
          </a:p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b="1" dirty="0">
                <a:cs typeface="Arial" charset="0"/>
              </a:rPr>
              <a:t>Local </a:t>
            </a:r>
            <a:r>
              <a:rPr lang="en-US" sz="2800" b="1" dirty="0" smtClean="0">
                <a:cs typeface="Arial" charset="0"/>
              </a:rPr>
              <a:t>Control Accountability Plan (LCAP</a:t>
            </a:r>
            <a:r>
              <a:rPr lang="en-US" sz="2800" b="1" dirty="0">
                <a:cs typeface="Arial" charset="0"/>
              </a:rPr>
              <a:t>)</a:t>
            </a:r>
          </a:p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b="1" dirty="0">
                <a:cs typeface="Arial" charset="0"/>
              </a:rPr>
              <a:t>New Model CTE Standards </a:t>
            </a:r>
            <a:r>
              <a:rPr lang="en-US" sz="2800" b="1" dirty="0" smtClean="0">
                <a:cs typeface="Arial" charset="0"/>
              </a:rPr>
              <a:t>(including </a:t>
            </a:r>
            <a:r>
              <a:rPr lang="en-US" sz="2800" b="1" i="1" dirty="0">
                <a:cs typeface="Arial" charset="0"/>
              </a:rPr>
              <a:t>Standards for Career Ready </a:t>
            </a:r>
            <a:r>
              <a:rPr lang="en-US" sz="2800" b="1" i="1" dirty="0" smtClean="0">
                <a:cs typeface="Arial" charset="0"/>
              </a:rPr>
              <a:t>Practice)</a:t>
            </a:r>
            <a:endParaRPr lang="en-US" sz="2800" b="1" i="1" dirty="0">
              <a:cs typeface="Arial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b="1" dirty="0">
                <a:cs typeface="Arial" charset="0"/>
              </a:rPr>
              <a:t>Career Pathways Trust </a:t>
            </a:r>
          </a:p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b="1" i="1" dirty="0">
                <a:cs typeface="Arial" charset="0"/>
              </a:rPr>
              <a:t>Career </a:t>
            </a:r>
            <a:r>
              <a:rPr lang="en-US" sz="2800" b="1" dirty="0">
                <a:cs typeface="Arial" charset="0"/>
              </a:rPr>
              <a:t>and College Readiness</a:t>
            </a:r>
          </a:p>
          <a:p>
            <a:pPr marL="800100" lvl="2" indent="0" eaLnBrk="0" fontAlgn="base" hangingPunct="0">
              <a:spcAft>
                <a:spcPct val="0"/>
              </a:spcAft>
              <a:buNone/>
              <a:defRPr/>
            </a:pPr>
            <a:endParaRPr lang="en-US" sz="1600" b="1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120" y="-17206"/>
            <a:ext cx="3078163" cy="6875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59642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8600" y="762000"/>
            <a:ext cx="8763000" cy="6858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prstClr val="black"/>
                </a:solidFill>
              </a:rPr>
              <a:t>California Career Pathways Trust Grant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334000"/>
          </a:xfrm>
        </p:spPr>
        <p:txBody>
          <a:bodyPr>
            <a:normAutofit lnSpcReduction="1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None/>
            </a:pPr>
            <a:r>
              <a:rPr lang="en-US" altLang="en-US" sz="1800" b="1" kern="0" dirty="0">
                <a:solidFill>
                  <a:srgbClr val="000000"/>
                </a:solidFill>
                <a:latin typeface="+mj-lt"/>
              </a:rPr>
              <a:t>Grants shall be available for K-14 career pathways programs that address any or all of the following goals: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None/>
            </a:pPr>
            <a:endParaRPr lang="en-US" altLang="en-US" sz="800" b="1" kern="0" dirty="0">
              <a:solidFill>
                <a:srgbClr val="000000"/>
              </a:solidFill>
              <a:latin typeface="+mj-lt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AutoNum type="arabicPeriod"/>
            </a:pPr>
            <a:r>
              <a:rPr lang="en-US" altLang="en-US" sz="1800" b="1" kern="0" dirty="0">
                <a:solidFill>
                  <a:srgbClr val="000000"/>
                </a:solidFill>
                <a:latin typeface="+mj-lt"/>
              </a:rPr>
              <a:t>  Fund specialists </a:t>
            </a:r>
            <a:r>
              <a:rPr lang="en-US" altLang="en-US" sz="1800" b="1" kern="0" dirty="0" smtClean="0">
                <a:solidFill>
                  <a:srgbClr val="000000"/>
                </a:solidFill>
                <a:latin typeface="+mj-lt"/>
              </a:rPr>
              <a:t>to establish </a:t>
            </a:r>
            <a:r>
              <a:rPr lang="en-US" altLang="en-US" sz="1800" b="1" kern="0" dirty="0">
                <a:solidFill>
                  <a:srgbClr val="000000"/>
                </a:solidFill>
                <a:latin typeface="+mj-lt"/>
              </a:rPr>
              <a:t>or enhance locally defined career pathway programs connecting education and </a:t>
            </a:r>
            <a:r>
              <a:rPr lang="en-US" altLang="en-US" sz="1800" b="1" kern="0" dirty="0" smtClean="0">
                <a:solidFill>
                  <a:srgbClr val="000000"/>
                </a:solidFill>
                <a:latin typeface="+mj-lt"/>
              </a:rPr>
              <a:t>business</a:t>
            </a:r>
            <a:endParaRPr lang="en-US" altLang="en-US" sz="1800" b="1" kern="0" dirty="0">
              <a:solidFill>
                <a:srgbClr val="000000"/>
              </a:solidFill>
              <a:latin typeface="+mj-lt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AutoNum type="arabicPeriod"/>
            </a:pPr>
            <a:endParaRPr lang="en-US" altLang="en-US" sz="800" b="1" kern="0" dirty="0">
              <a:solidFill>
                <a:srgbClr val="000000"/>
              </a:solidFill>
              <a:latin typeface="+mj-lt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AutoNum type="arabicPeriod"/>
            </a:pPr>
            <a:r>
              <a:rPr lang="en-US" altLang="en-US" sz="1800" b="1" kern="0" dirty="0">
                <a:solidFill>
                  <a:srgbClr val="000000"/>
                </a:solidFill>
                <a:latin typeface="+mj-lt"/>
              </a:rPr>
              <a:t>  Establish regional </a:t>
            </a:r>
            <a:r>
              <a:rPr lang="en-US" altLang="en-US" sz="1800" b="1" kern="0" dirty="0" err="1" smtClean="0">
                <a:solidFill>
                  <a:srgbClr val="000000"/>
                </a:solidFill>
                <a:latin typeface="+mj-lt"/>
              </a:rPr>
              <a:t>collaboratives</a:t>
            </a:r>
            <a:r>
              <a:rPr lang="en-US" altLang="en-US" sz="1800" b="1" kern="0" dirty="0" smtClean="0">
                <a:solidFill>
                  <a:srgbClr val="000000"/>
                </a:solidFill>
                <a:latin typeface="+mj-lt"/>
              </a:rPr>
              <a:t> and </a:t>
            </a:r>
            <a:r>
              <a:rPr lang="en-US" altLang="en-US" sz="1800" b="1" kern="0" dirty="0">
                <a:solidFill>
                  <a:srgbClr val="000000"/>
                </a:solidFill>
                <a:latin typeface="+mj-lt"/>
              </a:rPr>
              <a:t>partnerships with business entities, community organizations, and postsecondary </a:t>
            </a:r>
            <a:r>
              <a:rPr lang="en-US" altLang="en-US" sz="1800" b="1" kern="0" dirty="0" smtClean="0">
                <a:solidFill>
                  <a:srgbClr val="000000"/>
                </a:solidFill>
                <a:latin typeface="+mj-lt"/>
              </a:rPr>
              <a:t>education</a:t>
            </a:r>
            <a:endParaRPr lang="en-US" altLang="en-US" sz="1800" b="1" kern="0" dirty="0">
              <a:solidFill>
                <a:srgbClr val="000000"/>
              </a:solidFill>
              <a:latin typeface="+mj-lt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AutoNum type="arabicPeriod"/>
            </a:pPr>
            <a:endParaRPr lang="en-US" altLang="en-US" sz="800" b="1" kern="0" dirty="0">
              <a:solidFill>
                <a:srgbClr val="000000"/>
              </a:solidFill>
              <a:latin typeface="+mj-lt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AutoNum type="arabicPeriod"/>
            </a:pPr>
            <a:r>
              <a:rPr lang="en-US" altLang="en-US" sz="1800" b="1" kern="0" dirty="0">
                <a:solidFill>
                  <a:srgbClr val="000000"/>
                </a:solidFill>
                <a:latin typeface="+mj-lt"/>
              </a:rPr>
              <a:t>  Develop and integrate standards-based academics with career curriculum following industry-based pathways aligned with growing economic </a:t>
            </a:r>
            <a:r>
              <a:rPr lang="en-US" altLang="en-US" sz="1800" b="1" kern="0" dirty="0" smtClean="0">
                <a:solidFill>
                  <a:srgbClr val="000000"/>
                </a:solidFill>
                <a:latin typeface="+mj-lt"/>
              </a:rPr>
              <a:t>sectors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None/>
            </a:pPr>
            <a:endParaRPr lang="en-US" altLang="en-US" sz="900" b="1" kern="0" dirty="0" smtClean="0">
              <a:solidFill>
                <a:srgbClr val="000000"/>
              </a:solidFill>
              <a:latin typeface="+mj-lt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None/>
              <a:defRPr/>
            </a:pPr>
            <a:r>
              <a:rPr lang="en-US" sz="1800" b="1" kern="0" dirty="0">
                <a:solidFill>
                  <a:srgbClr val="000000"/>
                </a:solidFill>
                <a:latin typeface="+mj-lt"/>
              </a:rPr>
              <a:t>4.   Provide articulated pathways to postsecondary education aligned with regional </a:t>
            </a:r>
            <a:r>
              <a:rPr lang="en-US" sz="1800" b="1" kern="0" dirty="0" smtClean="0">
                <a:solidFill>
                  <a:srgbClr val="000000"/>
                </a:solidFill>
                <a:latin typeface="+mj-lt"/>
              </a:rPr>
              <a:t>economies</a:t>
            </a:r>
            <a:endParaRPr lang="en-US" sz="1800" b="1" kern="0" dirty="0">
              <a:solidFill>
                <a:srgbClr val="000000"/>
              </a:solidFill>
              <a:latin typeface="+mj-lt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AutoNum type="arabicPeriod" startAt="5"/>
              <a:defRPr/>
            </a:pPr>
            <a:endParaRPr lang="en-US" sz="800" b="1" kern="0" dirty="0">
              <a:solidFill>
                <a:srgbClr val="000000"/>
              </a:solidFill>
              <a:latin typeface="+mj-lt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AutoNum type="arabicPeriod" startAt="5"/>
              <a:defRPr/>
            </a:pPr>
            <a:r>
              <a:rPr lang="en-US" sz="1800" b="1" kern="0" dirty="0">
                <a:solidFill>
                  <a:srgbClr val="000000"/>
                </a:solidFill>
                <a:latin typeface="+mj-lt"/>
              </a:rPr>
              <a:t>Leverage or build on any of the following: </a:t>
            </a:r>
          </a:p>
          <a:p>
            <a:pPr marL="742950" lvl="1" indent="-28575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Char char="–"/>
              <a:defRPr/>
            </a:pPr>
            <a:r>
              <a:rPr lang="en-US" sz="1600" b="1" kern="0" dirty="0">
                <a:solidFill>
                  <a:srgbClr val="000000"/>
                </a:solidFill>
                <a:latin typeface="+mj-lt"/>
              </a:rPr>
              <a:t>Perkins, CPAs, ROCPs, etc.  </a:t>
            </a:r>
          </a:p>
          <a:p>
            <a:pPr marL="742950" lvl="1" indent="-28575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Char char="–"/>
              <a:defRPr/>
            </a:pPr>
            <a:r>
              <a:rPr lang="en-US" sz="1600" b="1" kern="0" dirty="0">
                <a:solidFill>
                  <a:srgbClr val="000000"/>
                </a:solidFill>
                <a:latin typeface="+mj-lt"/>
              </a:rPr>
              <a:t>Matching resources </a:t>
            </a:r>
          </a:p>
          <a:p>
            <a:pPr marL="742950" lvl="1" indent="-28575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Char char="–"/>
              <a:defRPr/>
            </a:pPr>
            <a:r>
              <a:rPr lang="en-US" sz="1600" b="1" kern="0" dirty="0">
                <a:solidFill>
                  <a:srgbClr val="000000"/>
                </a:solidFill>
                <a:latin typeface="+mj-lt"/>
              </a:rPr>
              <a:t>The California Community Colleges Economic and Workforce Development Program and its sector strategies and deputy sector navigators</a:t>
            </a:r>
          </a:p>
          <a:p>
            <a:pPr marL="742950" lvl="1" indent="-28575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Char char="–"/>
              <a:defRPr/>
            </a:pPr>
            <a:r>
              <a:rPr lang="en-US" sz="1600" b="1" kern="0" dirty="0">
                <a:solidFill>
                  <a:srgbClr val="000000"/>
                </a:solidFill>
                <a:latin typeface="+mj-lt"/>
              </a:rPr>
              <a:t>Participation in the local California </a:t>
            </a:r>
            <a:r>
              <a:rPr lang="en-US" sz="1600" b="1" kern="0" dirty="0" smtClean="0">
                <a:solidFill>
                  <a:srgbClr val="000000"/>
                </a:solidFill>
                <a:latin typeface="+mj-lt"/>
              </a:rPr>
              <a:t>Community </a:t>
            </a:r>
            <a:r>
              <a:rPr lang="en-US" sz="1600" b="1" kern="0" dirty="0">
                <a:solidFill>
                  <a:srgbClr val="000000"/>
                </a:solidFill>
                <a:latin typeface="+mj-lt"/>
              </a:rPr>
              <a:t>Colleges Skills </a:t>
            </a:r>
            <a:r>
              <a:rPr lang="en-US" sz="1600" b="1" kern="0" dirty="0" smtClean="0">
                <a:solidFill>
                  <a:srgbClr val="000000"/>
                </a:solidFill>
                <a:latin typeface="+mj-lt"/>
              </a:rPr>
              <a:t>Panel</a:t>
            </a:r>
            <a:endParaRPr lang="en-US" sz="1600" b="1" kern="0" dirty="0">
              <a:solidFill>
                <a:srgbClr val="0000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44593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8600" y="762000"/>
            <a:ext cx="8763000" cy="6858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prstClr val="black"/>
                </a:solidFill>
              </a:rPr>
              <a:t>California Career Pathways Trust Grant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334000"/>
          </a:xfrm>
        </p:spPr>
        <p:txBody>
          <a:bodyPr>
            <a:normAutofit lnSpcReduction="1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None/>
            </a:pPr>
            <a:r>
              <a:rPr lang="en-US" altLang="en-US" sz="1800" b="1" kern="0" dirty="0">
                <a:solidFill>
                  <a:srgbClr val="000000"/>
                </a:solidFill>
                <a:latin typeface="+mj-lt"/>
              </a:rPr>
              <a:t>Grants shall be available for K-14 career pathways programs that address any or all of the following goals: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None/>
            </a:pPr>
            <a:endParaRPr lang="en-US" altLang="en-US" sz="800" b="1" kern="0" dirty="0">
              <a:solidFill>
                <a:srgbClr val="000000"/>
              </a:solidFill>
              <a:latin typeface="+mj-lt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AutoNum type="arabicPeriod"/>
            </a:pPr>
            <a:r>
              <a:rPr lang="en-US" altLang="en-US" sz="1800" b="1" kern="0" dirty="0">
                <a:solidFill>
                  <a:srgbClr val="000000"/>
                </a:solidFill>
                <a:latin typeface="+mj-lt"/>
              </a:rPr>
              <a:t>  Fund specialists </a:t>
            </a:r>
            <a:r>
              <a:rPr lang="en-US" altLang="en-US" sz="1800" b="1" kern="0" dirty="0" smtClean="0">
                <a:solidFill>
                  <a:srgbClr val="000000"/>
                </a:solidFill>
                <a:latin typeface="+mj-lt"/>
              </a:rPr>
              <a:t>to establish </a:t>
            </a:r>
            <a:r>
              <a:rPr lang="en-US" altLang="en-US" sz="1800" b="1" kern="0" dirty="0">
                <a:solidFill>
                  <a:srgbClr val="000000"/>
                </a:solidFill>
                <a:latin typeface="+mj-lt"/>
              </a:rPr>
              <a:t>or enhance locally defined career pathway programs connecting education and </a:t>
            </a:r>
            <a:r>
              <a:rPr lang="en-US" altLang="en-US" sz="1800" b="1" kern="0" dirty="0" smtClean="0">
                <a:solidFill>
                  <a:srgbClr val="000000"/>
                </a:solidFill>
                <a:latin typeface="+mj-lt"/>
              </a:rPr>
              <a:t>business</a:t>
            </a:r>
            <a:endParaRPr lang="en-US" altLang="en-US" sz="1800" b="1" kern="0" dirty="0">
              <a:solidFill>
                <a:srgbClr val="000000"/>
              </a:solidFill>
              <a:latin typeface="+mj-lt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AutoNum type="arabicPeriod"/>
            </a:pPr>
            <a:endParaRPr lang="en-US" altLang="en-US" sz="800" b="1" kern="0" dirty="0">
              <a:solidFill>
                <a:srgbClr val="000000"/>
              </a:solidFill>
              <a:latin typeface="+mj-lt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AutoNum type="arabicPeriod"/>
            </a:pPr>
            <a:r>
              <a:rPr lang="en-US" altLang="en-US" sz="1800" b="1" kern="0" dirty="0">
                <a:solidFill>
                  <a:srgbClr val="000000"/>
                </a:solidFill>
                <a:latin typeface="+mj-lt"/>
              </a:rPr>
              <a:t>  Establish regional </a:t>
            </a:r>
            <a:r>
              <a:rPr lang="en-US" altLang="en-US" sz="1800" b="1" kern="0" dirty="0" err="1" smtClean="0">
                <a:solidFill>
                  <a:srgbClr val="000000"/>
                </a:solidFill>
                <a:latin typeface="+mj-lt"/>
              </a:rPr>
              <a:t>collaboratives</a:t>
            </a:r>
            <a:r>
              <a:rPr lang="en-US" altLang="en-US" sz="1800" b="1" kern="0" dirty="0" smtClean="0">
                <a:solidFill>
                  <a:srgbClr val="000000"/>
                </a:solidFill>
                <a:latin typeface="+mj-lt"/>
              </a:rPr>
              <a:t> and </a:t>
            </a:r>
            <a:r>
              <a:rPr lang="en-US" altLang="en-US" sz="1800" b="1" kern="0" dirty="0">
                <a:solidFill>
                  <a:srgbClr val="000000"/>
                </a:solidFill>
                <a:latin typeface="+mj-lt"/>
              </a:rPr>
              <a:t>partnerships with business entities, community organizations, and postsecondary </a:t>
            </a:r>
            <a:r>
              <a:rPr lang="en-US" altLang="en-US" sz="1800" b="1" kern="0" dirty="0" smtClean="0">
                <a:solidFill>
                  <a:srgbClr val="000000"/>
                </a:solidFill>
                <a:latin typeface="+mj-lt"/>
              </a:rPr>
              <a:t>education</a:t>
            </a:r>
            <a:endParaRPr lang="en-US" altLang="en-US" sz="1800" b="1" kern="0" dirty="0">
              <a:solidFill>
                <a:srgbClr val="000000"/>
              </a:solidFill>
              <a:latin typeface="+mj-lt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AutoNum type="arabicPeriod"/>
            </a:pPr>
            <a:endParaRPr lang="en-US" altLang="en-US" sz="800" b="1" kern="0" dirty="0">
              <a:solidFill>
                <a:srgbClr val="000000"/>
              </a:solidFill>
              <a:latin typeface="+mj-lt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AutoNum type="arabicPeriod"/>
            </a:pPr>
            <a:r>
              <a:rPr lang="en-US" altLang="en-US" sz="1800" b="1" kern="0" dirty="0">
                <a:solidFill>
                  <a:srgbClr val="000000"/>
                </a:solidFill>
                <a:latin typeface="+mj-lt"/>
              </a:rPr>
              <a:t>  Develop and integrate standards-based academics with career curriculum following industry-based pathways aligned with growing economic </a:t>
            </a:r>
            <a:r>
              <a:rPr lang="en-US" altLang="en-US" sz="1800" b="1" kern="0" dirty="0" smtClean="0">
                <a:solidFill>
                  <a:srgbClr val="000000"/>
                </a:solidFill>
                <a:latin typeface="+mj-lt"/>
              </a:rPr>
              <a:t>sectors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None/>
            </a:pPr>
            <a:endParaRPr lang="en-US" altLang="en-US" sz="900" b="1" kern="0" dirty="0" smtClean="0">
              <a:solidFill>
                <a:srgbClr val="000000"/>
              </a:solidFill>
              <a:latin typeface="+mj-lt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None/>
              <a:defRPr/>
            </a:pPr>
            <a:r>
              <a:rPr lang="en-US" sz="1800" b="1" kern="0" dirty="0">
                <a:solidFill>
                  <a:srgbClr val="000000"/>
                </a:solidFill>
                <a:latin typeface="+mj-lt"/>
              </a:rPr>
              <a:t>4.   Provide articulated pathways to postsecondary education aligned with regional </a:t>
            </a:r>
            <a:r>
              <a:rPr lang="en-US" sz="1800" b="1" kern="0" dirty="0" smtClean="0">
                <a:solidFill>
                  <a:srgbClr val="000000"/>
                </a:solidFill>
                <a:latin typeface="+mj-lt"/>
              </a:rPr>
              <a:t>economies</a:t>
            </a:r>
            <a:endParaRPr lang="en-US" sz="1800" b="1" kern="0" dirty="0">
              <a:solidFill>
                <a:srgbClr val="000000"/>
              </a:solidFill>
              <a:latin typeface="+mj-lt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AutoNum type="arabicPeriod" startAt="5"/>
              <a:defRPr/>
            </a:pPr>
            <a:endParaRPr lang="en-US" sz="800" b="1" kern="0" dirty="0">
              <a:solidFill>
                <a:srgbClr val="000000"/>
              </a:solidFill>
              <a:latin typeface="+mj-lt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AutoNum type="arabicPeriod" startAt="5"/>
              <a:defRPr/>
            </a:pPr>
            <a:r>
              <a:rPr lang="en-US" sz="1800" b="1" kern="0" dirty="0">
                <a:solidFill>
                  <a:srgbClr val="000000"/>
                </a:solidFill>
                <a:latin typeface="+mj-lt"/>
              </a:rPr>
              <a:t>Leverage or build on any of the following: </a:t>
            </a:r>
          </a:p>
          <a:p>
            <a:pPr marL="742950" lvl="1" indent="-28575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Char char="–"/>
              <a:defRPr/>
            </a:pPr>
            <a:r>
              <a:rPr lang="en-US" sz="1600" b="1" kern="0" dirty="0">
                <a:solidFill>
                  <a:srgbClr val="000000"/>
                </a:solidFill>
                <a:latin typeface="+mj-lt"/>
              </a:rPr>
              <a:t>Perkins, CPAs, ROCPs, etc.  </a:t>
            </a:r>
          </a:p>
          <a:p>
            <a:pPr marL="742950" lvl="1" indent="-28575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Char char="–"/>
              <a:defRPr/>
            </a:pPr>
            <a:r>
              <a:rPr lang="en-US" sz="1600" b="1" kern="0" dirty="0">
                <a:solidFill>
                  <a:srgbClr val="000000"/>
                </a:solidFill>
                <a:latin typeface="+mj-lt"/>
              </a:rPr>
              <a:t>Matching resources </a:t>
            </a:r>
          </a:p>
          <a:p>
            <a:pPr marL="742950" lvl="1" indent="-28575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Char char="–"/>
              <a:defRPr/>
            </a:pPr>
            <a:r>
              <a:rPr lang="en-US" sz="1600" b="1" kern="0" dirty="0">
                <a:solidFill>
                  <a:srgbClr val="000000"/>
                </a:solidFill>
                <a:latin typeface="+mj-lt"/>
              </a:rPr>
              <a:t>The California Community Colleges Economic and Workforce Development Program and its sector strategies and deputy sector navigators</a:t>
            </a:r>
          </a:p>
          <a:p>
            <a:pPr marL="742950" lvl="1" indent="-28575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Char char="–"/>
              <a:defRPr/>
            </a:pPr>
            <a:r>
              <a:rPr lang="en-US" sz="1600" b="1" kern="0" dirty="0">
                <a:solidFill>
                  <a:srgbClr val="000000"/>
                </a:solidFill>
                <a:latin typeface="+mj-lt"/>
              </a:rPr>
              <a:t>Participation in the local California </a:t>
            </a:r>
            <a:r>
              <a:rPr lang="en-US" sz="1600" b="1" kern="0" dirty="0" smtClean="0">
                <a:solidFill>
                  <a:srgbClr val="000000"/>
                </a:solidFill>
                <a:latin typeface="+mj-lt"/>
              </a:rPr>
              <a:t>Community </a:t>
            </a:r>
            <a:r>
              <a:rPr lang="en-US" sz="1600" b="1" kern="0" dirty="0">
                <a:solidFill>
                  <a:srgbClr val="000000"/>
                </a:solidFill>
                <a:latin typeface="+mj-lt"/>
              </a:rPr>
              <a:t>Colleges Skills </a:t>
            </a:r>
            <a:r>
              <a:rPr lang="en-US" sz="1600" b="1" kern="0" dirty="0" smtClean="0">
                <a:solidFill>
                  <a:srgbClr val="000000"/>
                </a:solidFill>
                <a:latin typeface="+mj-lt"/>
              </a:rPr>
              <a:t>Panel</a:t>
            </a:r>
            <a:endParaRPr lang="en-US" sz="1600" b="1" kern="0" dirty="0">
              <a:solidFill>
                <a:srgbClr val="0000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73986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665" y="762000"/>
            <a:ext cx="5867400" cy="533400"/>
          </a:xfrm>
        </p:spPr>
        <p:txBody>
          <a:bodyPr>
            <a:normAutofit/>
          </a:bodyPr>
          <a:lstStyle/>
          <a:p>
            <a:r>
              <a:rPr lang="en-US" b="1" dirty="0"/>
              <a:t>LCFF/LCAP: State 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" y="1295400"/>
            <a:ext cx="5867400" cy="5562600"/>
          </a:xfrm>
        </p:spPr>
        <p:txBody>
          <a:bodyPr>
            <a:normAutofit fontScale="62500" lnSpcReduction="20000"/>
          </a:bodyPr>
          <a:lstStyle/>
          <a:p>
            <a:pPr marL="457200" lvl="0" indent="-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AutoNum type="alphaUcPeriod"/>
              <a:defRPr/>
            </a:pPr>
            <a:r>
              <a:rPr lang="en-US" sz="2600" b="1" kern="0" dirty="0">
                <a:solidFill>
                  <a:srgbClr val="000000"/>
                </a:solidFill>
                <a:latin typeface="+mn-lt"/>
              </a:rPr>
              <a:t>Conditions of Learning </a:t>
            </a:r>
          </a:p>
          <a:p>
            <a:pPr marL="1085850" lvl="2" indent="-285750" eaLnBrk="0" fontAlgn="base" hangingPunct="0">
              <a:spcAft>
                <a:spcPct val="0"/>
              </a:spcAft>
              <a:buFont typeface="Wingdings" pitchFamily="2" charset="2"/>
              <a:buChar char="q"/>
              <a:defRPr/>
            </a:pPr>
            <a:r>
              <a:rPr lang="en-US" sz="2600" b="1" kern="0" dirty="0">
                <a:solidFill>
                  <a:srgbClr val="000000"/>
                </a:solidFill>
                <a:latin typeface="+mn-lt"/>
              </a:rPr>
              <a:t>Implementation of standards, course access, county coordination of expelled students, foster </a:t>
            </a:r>
            <a:r>
              <a:rPr lang="en-US" sz="2600" b="1" kern="0" dirty="0" smtClean="0">
                <a:solidFill>
                  <a:srgbClr val="000000"/>
                </a:solidFill>
                <a:latin typeface="+mn-lt"/>
              </a:rPr>
              <a:t>youth</a:t>
            </a:r>
            <a:endParaRPr lang="en-US" sz="2600" b="1" kern="0" dirty="0">
              <a:solidFill>
                <a:srgbClr val="000000"/>
              </a:solidFill>
              <a:latin typeface="+mn-lt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None/>
              <a:defRPr/>
            </a:pPr>
            <a:endParaRPr lang="en-US" sz="1300" b="1" kern="0" dirty="0">
              <a:solidFill>
                <a:srgbClr val="000000"/>
              </a:solidFill>
              <a:latin typeface="+mn-lt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None/>
              <a:defRPr/>
            </a:pPr>
            <a:r>
              <a:rPr lang="en-US" sz="1900" b="1" kern="0" dirty="0">
                <a:solidFill>
                  <a:srgbClr val="000000"/>
                </a:solidFill>
                <a:latin typeface="+mn-lt"/>
              </a:rPr>
              <a:t>B</a:t>
            </a:r>
            <a:r>
              <a:rPr lang="en-US" sz="2600" b="1" kern="0" dirty="0">
                <a:solidFill>
                  <a:srgbClr val="000000"/>
                </a:solidFill>
                <a:latin typeface="+mn-lt"/>
              </a:rPr>
              <a:t>.    Pupil Outcomes </a:t>
            </a:r>
          </a:p>
          <a:p>
            <a:pPr lvl="2" indent="-342900" eaLnBrk="0" fontAlgn="base" hangingPunct="0">
              <a:spcAft>
                <a:spcPct val="0"/>
              </a:spcAft>
              <a:buFont typeface="Wingdings" pitchFamily="2" charset="2"/>
              <a:buChar char="q"/>
              <a:defRPr/>
            </a:pPr>
            <a:r>
              <a:rPr lang="en-US" sz="2600" b="1" kern="0" dirty="0">
                <a:solidFill>
                  <a:srgbClr val="000000"/>
                </a:solidFill>
                <a:latin typeface="+mn-lt"/>
              </a:rPr>
              <a:t>Achievement: standardized tests, school API, pupils college and career ready, EL Learners  who become proficient, EL reclassification rate, % who pass AP exams with 3 or higher, % deemed college ready by Early Assessment Program </a:t>
            </a:r>
          </a:p>
          <a:p>
            <a:pPr lvl="2" indent="-342900" eaLnBrk="0" fontAlgn="base" hangingPunct="0">
              <a:spcAft>
                <a:spcPct val="0"/>
              </a:spcAft>
              <a:buFont typeface="Wingdings" pitchFamily="2" charset="2"/>
              <a:buChar char="q"/>
              <a:defRPr/>
            </a:pPr>
            <a:r>
              <a:rPr lang="en-US" sz="2600" b="1" kern="0" dirty="0">
                <a:solidFill>
                  <a:srgbClr val="000000"/>
                </a:solidFill>
                <a:latin typeface="+mn-lt"/>
              </a:rPr>
              <a:t>Other pupil outcomes in subject </a:t>
            </a:r>
            <a:r>
              <a:rPr lang="en-US" sz="2600" b="1" kern="0" dirty="0" smtClean="0">
                <a:solidFill>
                  <a:srgbClr val="000000"/>
                </a:solidFill>
                <a:latin typeface="+mn-lt"/>
              </a:rPr>
              <a:t>areas</a:t>
            </a:r>
          </a:p>
          <a:p>
            <a:pPr lvl="2" indent="-342900" eaLnBrk="0" fontAlgn="base" hangingPunct="0">
              <a:spcAft>
                <a:spcPct val="0"/>
              </a:spcAft>
              <a:buFont typeface="Wingdings" pitchFamily="2" charset="2"/>
              <a:buChar char="q"/>
              <a:defRPr/>
            </a:pPr>
            <a:endParaRPr lang="en-US" sz="1300" b="1" kern="0" dirty="0" smtClean="0">
              <a:solidFill>
                <a:srgbClr val="000000"/>
              </a:solidFill>
              <a:latin typeface="+mn-lt"/>
            </a:endParaRP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AutoNum type="alphaUcPeriod" startAt="3"/>
              <a:defRPr/>
            </a:pPr>
            <a:r>
              <a:rPr lang="en-US" sz="2600" b="1" kern="0" dirty="0">
                <a:solidFill>
                  <a:srgbClr val="000000"/>
                </a:solidFill>
                <a:latin typeface="+mn-lt"/>
              </a:rPr>
              <a:t>Engagement </a:t>
            </a:r>
          </a:p>
          <a:p>
            <a:pPr marL="1085850" lvl="2" indent="-285750" eaLnBrk="0" fontAlgn="base" hangingPunct="0">
              <a:spcAft>
                <a:spcPct val="0"/>
              </a:spcAft>
              <a:buFont typeface="Wingdings" pitchFamily="2" charset="2"/>
              <a:buChar char="q"/>
              <a:defRPr/>
            </a:pPr>
            <a:r>
              <a:rPr lang="en-US" sz="2600" b="1" kern="0" dirty="0">
                <a:solidFill>
                  <a:srgbClr val="000000"/>
                </a:solidFill>
                <a:latin typeface="+mn-lt"/>
              </a:rPr>
              <a:t>Parent Involvement: in decision-making, promotion of  Pupil Engagement, School Climate: suspension rate, expulsion rate, surveys of pupils, parents and teachers on sense of safety and school connectedness. </a:t>
            </a:r>
          </a:p>
          <a:p>
            <a:pPr marL="1085850" lvl="2" indent="-285750" eaLnBrk="0" fontAlgn="base" hangingPunct="0">
              <a:spcAft>
                <a:spcPct val="0"/>
              </a:spcAft>
              <a:buFont typeface="Wingdings" pitchFamily="2" charset="2"/>
              <a:buChar char="q"/>
              <a:defRPr/>
            </a:pPr>
            <a:r>
              <a:rPr lang="en-US" sz="2600" b="1" kern="0" dirty="0">
                <a:solidFill>
                  <a:srgbClr val="000000"/>
                </a:solidFill>
                <a:latin typeface="+mn-lt"/>
              </a:rPr>
              <a:t>Pupil Engagement: School attendance rates, chronic absenteeism rates, middle school and high school dropout and graduation </a:t>
            </a:r>
            <a:r>
              <a:rPr lang="en-US" sz="2600" b="1" kern="0" dirty="0" smtClean="0">
                <a:solidFill>
                  <a:srgbClr val="000000"/>
                </a:solidFill>
                <a:latin typeface="+mn-lt"/>
              </a:rPr>
              <a:t>rates</a:t>
            </a:r>
          </a:p>
          <a:p>
            <a:pPr marL="1085850" lvl="2" indent="-285750" eaLnBrk="0" fontAlgn="base" hangingPunct="0">
              <a:spcAft>
                <a:spcPct val="0"/>
              </a:spcAft>
              <a:buFont typeface="Wingdings" pitchFamily="2" charset="2"/>
              <a:buChar char="q"/>
              <a:defRPr/>
            </a:pPr>
            <a:endParaRPr lang="en-US" sz="1300" b="1" kern="0" dirty="0">
              <a:solidFill>
                <a:srgbClr val="000000"/>
              </a:solidFill>
              <a:latin typeface="+mn-lt"/>
            </a:endParaRP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None/>
              <a:defRPr/>
            </a:pPr>
            <a:r>
              <a:rPr lang="en-US" sz="2600" b="1" i="1" kern="0" dirty="0">
                <a:solidFill>
                  <a:srgbClr val="0000FF"/>
                </a:solidFill>
                <a:latin typeface="+mn-lt"/>
              </a:rPr>
              <a:t>a</a:t>
            </a:r>
            <a:r>
              <a:rPr lang="en-US" sz="2600" b="1" i="1" kern="0" dirty="0" smtClean="0">
                <a:solidFill>
                  <a:srgbClr val="0000FF"/>
                </a:solidFill>
                <a:latin typeface="+mn-lt"/>
              </a:rPr>
              <a:t>nd Optional </a:t>
            </a:r>
            <a:r>
              <a:rPr lang="en-US" sz="2600" b="1" i="1" kern="0" dirty="0">
                <a:solidFill>
                  <a:srgbClr val="0000FF"/>
                </a:solidFill>
                <a:latin typeface="+mn-lt"/>
              </a:rPr>
              <a:t>Local Priorities</a:t>
            </a:r>
            <a:endParaRPr lang="en-US" sz="2600" i="1" kern="0" dirty="0">
              <a:solidFill>
                <a:srgbClr val="0000FF"/>
              </a:solidFill>
              <a:latin typeface="+mn-lt"/>
            </a:endParaRPr>
          </a:p>
          <a:p>
            <a:pPr marL="800100" lvl="2" indent="0" eaLnBrk="0" fontAlgn="base" hangingPunct="0">
              <a:spcAft>
                <a:spcPct val="0"/>
              </a:spcAft>
              <a:buNone/>
              <a:defRPr/>
            </a:pPr>
            <a:endParaRPr lang="en-US" sz="1600" b="1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8" name="Picture 4" descr="https://encrypted-tbn1.gstatic.com/images?q=tbn:ANd9GcTq9OCNYKWEsyriIXK_doIvAX1Vkll2g98L-f_xAWq4OrxedvKlP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6" y="1600200"/>
            <a:ext cx="2619374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0.gstatic.com/images?q=tbn:ANd9GcRCk3PchnWF6Sj-wVwRfAOE8R9sMJrZIjVmy9n6dbahoPtdio3bt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3339381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3.gstatic.com/images?q=tbn:ANd9GcQ0Wf9u4JnGTznekJxIsc0mGkRE7vDO4kmcbA3TrI8dKWMvw40Kew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0"/>
            <a:ext cx="26193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0.gstatic.com/images?q=tbn:ANd9GcSE4PgeWq7j9X9lTTgDamPjfnlycDBLvPas1geiU3j3TG6hTW0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6" y="5082456"/>
            <a:ext cx="2619374" cy="177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08641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664" y="762000"/>
            <a:ext cx="6304935" cy="533400"/>
          </a:xfrm>
        </p:spPr>
        <p:txBody>
          <a:bodyPr>
            <a:normAutofit/>
          </a:bodyPr>
          <a:lstStyle/>
          <a:p>
            <a:r>
              <a:rPr lang="en-US" b="1" dirty="0" smtClean="0"/>
              <a:t>Local Examples: Orange County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" y="1447800"/>
            <a:ext cx="6324600" cy="5410200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sz="2800" dirty="0"/>
              <a:t>Leadership of Orange County Office of Education</a:t>
            </a:r>
          </a:p>
          <a:p>
            <a:pPr>
              <a:defRPr/>
            </a:pPr>
            <a:r>
              <a:rPr lang="en-US" sz="2800" dirty="0"/>
              <a:t>21</a:t>
            </a:r>
            <a:r>
              <a:rPr lang="en-US" sz="2800" baseline="30000" dirty="0"/>
              <a:t>st</a:t>
            </a:r>
            <a:r>
              <a:rPr lang="en-US" sz="2800" dirty="0"/>
              <a:t> Century Learning Network</a:t>
            </a:r>
          </a:p>
          <a:p>
            <a:pPr>
              <a:defRPr/>
            </a:pPr>
            <a:r>
              <a:rPr lang="en-US" sz="2800" dirty="0"/>
              <a:t>The Three Domains and the 5 C’s</a:t>
            </a:r>
          </a:p>
          <a:p>
            <a:pPr marL="0" indent="0">
              <a:buFontTx/>
              <a:buNone/>
              <a:defRPr/>
            </a:pPr>
            <a:r>
              <a:rPr lang="en-US" sz="2800" dirty="0" smtClean="0"/>
              <a:t>	Interpersonal </a:t>
            </a:r>
            <a:r>
              <a:rPr lang="en-US" sz="2800" dirty="0"/>
              <a:t>─ Communication, Collaboration 	Intrapersonal ─ Character </a:t>
            </a:r>
            <a:endParaRPr lang="en-US" sz="2800" dirty="0" smtClean="0"/>
          </a:p>
          <a:p>
            <a:pPr marL="0" indent="0">
              <a:buFontTx/>
              <a:buNone/>
              <a:defRPr/>
            </a:pPr>
            <a:r>
              <a:rPr lang="en-US" sz="2800" dirty="0"/>
              <a:t>	</a:t>
            </a:r>
            <a:r>
              <a:rPr lang="en-US" sz="2800" dirty="0" smtClean="0"/>
              <a:t>Cognitive </a:t>
            </a:r>
            <a:r>
              <a:rPr lang="en-US" sz="2800" dirty="0"/>
              <a:t>─ Critical thinking, Creativity</a:t>
            </a:r>
          </a:p>
          <a:p>
            <a:pPr>
              <a:defRPr/>
            </a:pPr>
            <a:r>
              <a:rPr lang="en-US" sz="2800" dirty="0"/>
              <a:t>Extensive Professional Development and links to P21</a:t>
            </a:r>
          </a:p>
          <a:p>
            <a:pPr>
              <a:defRPr/>
            </a:pPr>
            <a:r>
              <a:rPr lang="en-US" sz="2800" dirty="0"/>
              <a:t>Anaheim Union High School </a:t>
            </a:r>
            <a:r>
              <a:rPr lang="en-US" sz="2800" dirty="0" smtClean="0"/>
              <a:t>District’s 21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</a:t>
            </a:r>
            <a:r>
              <a:rPr lang="en-US" sz="2800" dirty="0"/>
              <a:t>Century Skills Resolution, 2011</a:t>
            </a:r>
          </a:p>
          <a:p>
            <a:pPr>
              <a:defRPr/>
            </a:pPr>
            <a:r>
              <a:rPr lang="en-US" sz="2800" dirty="0"/>
              <a:t>Savannah High School named “Partnership for 21</a:t>
            </a:r>
            <a:r>
              <a:rPr lang="en-US" sz="2800" baseline="30000" dirty="0"/>
              <a:t>st</a:t>
            </a:r>
            <a:r>
              <a:rPr lang="en-US" sz="2800" dirty="0"/>
              <a:t> Century Skills </a:t>
            </a:r>
            <a:r>
              <a:rPr lang="en-US" sz="2800" dirty="0" smtClean="0"/>
              <a:t>Exemplar,” </a:t>
            </a:r>
            <a:r>
              <a:rPr lang="en-US" sz="2800" dirty="0"/>
              <a:t>July 2013</a:t>
            </a:r>
          </a:p>
          <a:p>
            <a:pPr>
              <a:defRPr/>
            </a:pPr>
            <a:r>
              <a:rPr lang="en-US" sz="2800" dirty="0"/>
              <a:t>Student Leadership Campaign for 21</a:t>
            </a:r>
            <a:r>
              <a:rPr lang="en-US" sz="2800" baseline="30000" dirty="0"/>
              <a:t>st</a:t>
            </a:r>
            <a:r>
              <a:rPr lang="en-US" sz="2800" dirty="0"/>
              <a:t> Century Skills</a:t>
            </a:r>
          </a:p>
        </p:txBody>
      </p:sp>
      <p:pic>
        <p:nvPicPr>
          <p:cNvPr id="2054" name="Picture 6" descr="https://encrypted-tbn0.gstatic.com/images?q=tbn:ANd9GcT4-H54ZmjA7cgDtJRsWAaCABxvJtg2J52k2jH94aV5EjsAqZe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5104580"/>
            <a:ext cx="2626442" cy="175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encrypted-tbn2.gstatic.com/images?q=tbn:ANd9GcQo7wmaOgDURvNJZK6pZFvHpyCuzBFDd9WxkWuuMQ3U9gPaCxlJP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726" y="1618428"/>
            <a:ext cx="2636274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encrypted-tbn0.gstatic.com/images?q=tbn:ANd9GcQ88YpePYc99YH0e5c3Xkr0nx4xI5aFzNv9tWE9kwpt6k25KB8B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726" y="0"/>
            <a:ext cx="2636274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data:image/jpeg;base64,/9j/4AAQSkZJRgABAQAAAQABAAD/2wCEAAkGBhQSEBQUEhQUFRUWFhYXFhcXFxgXGBccFR0XHBgVGBcaHiYeGBojGxcYIDAgJCcpLCwsFh4xNTAqNSYtLCkBCQoKDgwOGg8PGi0kHyQsKSwqLywsLC0sLCkpLSwsLDQqLCwsLCwsLywsLCwpLCwsLCwsLCwsLCwsLCwsLCwsLP/AABEIAK4BIgMBIgACEQEDEQH/xAAcAAABBQEBAQAAAAAAAAAAAAAEAQIDBQYABwj/xABEEAACAQIEBAUCAwUFBwMFAQABAhEDIQAEEjEFIkFRBhMyYXGBkSNCoRRSYnKxBzOCwfAVQ5Ki0eHxFiTSJTRTVGMX/8QAGgEAAwEBAQEAAAAAAAAAAAAAAAIDAQQFBv/EADERAAEDAgMGBQQCAwEAAAAAAAEAAhEDIRIxQQQTUWFx8CKBkaGxMsHR8ULhBRRSM//aAAwDAQACEQMRAD8AqgMOAx0YUY+rXzycq4WMKGwuMTJmGlRh5XCFcCFGVxJRYg74a1PDCMCzJWprBhB36HFXXo3w5KsYMo6W3wv0qn1qqK4YRg/NZaDbArJhwVMiFDGEjEunDSMalUcY6MPjCRgQmRjow+MJGBCZGOjD4x0YEJkY6MPjHRgQmRjow6MdGBCZGOjD4x2nAsTYx0YdGF04EJkY6MPjHRjUJsY6MPjHacCE2MdGH6cLpwITAMSKmHKmJCmMRCj04TD4wuBaiIx2nEmnHacKmhRxhcP04QrgWps444XTjowITYw0piTHAYEKEjD6dSN/0w8pOOFEHrGBbCV6wIwK2CcxldPUH4wOVwBY6dVGRhsYl04TTjUqjjHRh+nHacahR6cdpxJGO04EKPTjtGJdOFjGIUOnHaMS6cdpwIUOnHacTBJsMF0ckACTzECQvQxuJnmIG4H3m2JVazaQlypTpOqGAgaWXZvSJ/oPk7DBFLhxN+Zv5RIntqaFn4nEy52IgAwQRqH6BRyr8gT7jEnFRFUOCSph0JkwDFv+3viBfVc6Ppnz79lUNptE5qJcmmlWtBLCXdiDp07Cms9Tv+6cKtJdaKq0nlgGvWSAeoLHmw4VAcuVA9L+Yp9mhSPkEj9cQZLK66igk2bWIsRoBJ+kTb5xFzH7txxGROvn8K9N1PeNDhY8r9yly1NXVSfJDECVDVhB/d1EFd+uJTw5SoYCp76dNRfUVX9w3I9+m84By1OAoGwCgT7W+uCc1ThgpkFQqneQQBqHtzFhiu7eHANcZz49+ikXMIJLbT0SDhrMCaZFSNwk6h8oQH+sR74GC4ta2cc09Ttq1GFYgF4Hrh/VFwsTFziSgRWA80F2J0goCa14htoqqIIvf3GAV3s+sW4jv8cpSmi130m/Dv8AtU+nChcHZrhhTmBDoSQrrsSOh6g+x+RIviAUsdbXteJaVzlhaYKaiYRsS4ZpwyxRxhcSacJjViM047TifRjtOJyrQoNOO04n0YQrglEKDThCuJ9OGlMEohQacJpxOUw0pjVkKLHTiTRhNGBEJjqP9HEZTBK08E08oDjCYWhsqrKYQpjQJwpDb9cNz/DVSnJI9o3+2F3gmE26MSqArhNOJyuOC4pKlCjSiTh/kRidBiTphSU4aEGaWE0YIY4ZpxsrCFAVxwpkmAL4mK4KpUdKyLt2ibH6jf2vHzIlWrCk2dch1T06ReY9VBQ0qWXSzOBJ6Kw7KQZgQZ2LQYtJPZXOsrhjBiIB2gflA2AjtsYIuMAU+H6axqySxJaCYAJi6xtsficHBC8mAHG4E8w6uLWPdfqOoHKxpEmsM9e9Oyuh+EwKRyTuIZYTrT0Nce3t7Cxj4I6YSlR102FyU5luTA/MAOgg6jH7mJMki3RrB+oMAXnV8/6mCRh2XBp1RP8A2IPxupEH3B98OScOHUXHPvJIGicRyNj37puS2qILlqZMfyXU7jr89vhvCUmosAyQ8bi+lota0x126HYyUXWlmNJYcjAwSJIOxAPq6bdj2wb4fpac9RTeaun6DVP6A4So8YXkG2Gfb9JmN8TQRqqzh1ANUVdhqWZsIJ5rx2n9MR1AXdm6sxMdZYzH64fw3NEVqtMoytTDrqtp2K+5B5hHx8YJyy6WLdVEqfdrD7G/2xQP8Re3kB17hKWWDXd93UGZpDVpBsoj5IsWB7Ez9Iw/TpuN9l9gLavm0fc9sS0KV73UD67i09Jj9NrWRwTeN+g6dAI/ph254DpmlcLYgisjmY1aiOeS2uStSblX7GbhokEmTgXNUVu9I6knSepRoko3uO+xg9sOSr5e12BncQJ/KDBvbe8TgLgrVac+eVcPCuAY1Beo5RfaO0e5xyy6m/EweH274fhdIY2pTOJwxDIa/HfVJGF04KzWV0MQDI3Vu47/AD0I6EHEWnHotcHCQvPLSDBUWjHYm0Y7DJYRunHacA57xBRpWnW3NZIIlBJUsbT8TuO+KfNeL3keWqquqJaWswGhpsOtxB2jHI6uxq6xTJWm04TRjJJxrN1ChGoDUhbTSBEFVkEqh2ZanXriSjXz5AJ1wukt+Gv5VGqxWTz2P/bEv9scCqbg8VqCmGlMZkcUzwWdKkCNTPT0gDSgLGAsDUX+2DMn4tQ/3qlNrjmHNOna8kDVAm2HbtLHcuqR1FwVyUwhTElGqriVIYdwZw7TjplShQaMIVwRpwmnBKIQxXCgkbHBYRYwzyfcYJRhUYrt3whUnD/Kw4UPcYyy2CoTkDjhw9o2xOKQ74d5xGzHBJW4QhTlWG4xwGC14g3XmHviGrWnpGAE6rIAyQ7AYYcS6ccEw6RNy9DUwH3w6pV59S/TYgx1g2v22xPTYIs9SRFp2vPx7+wwr1lYSUv7Hf7/ANSWxxF2KoSRIFh97e3kukNhgAME3/H5Q2aztLeodDHsrtPcmAbbe/W+HU+QqwvN1IgqR3kHbDMzlnZopuIAMqToJmIgwQ3bcb7SMSJQZSbm5llYWPvG4PYj9cTpuLi5rchoftr6qr2Boa4m54ffT0VlTySZmRSha0FvLsPMAjUV6BwTt+YXsZwE1MsCGHMsxIgwN1I7i5/4vbD6dJ/XSLoymxFyrdNrMLbdb2wR4n8XUv2T9odVTOJClBB1MZ0VImTTOksG3ER0xB9c0SNRpyPA8kwph4J11/IVTWy7uy1SqgIxXXaSum0wbQ1iSLyIvMXXh1lOeoMGmNTzHqIpOhNrDnn7Y8Yr8VquxZqjk/zEfQAWA9h2x6p/Zhxw18rmqb3rUlR6bdWGqoSp95Yieusdsce2bSWbO8i1jHnH3VKTQ54nl7Jcxwzy8zmHDk+ZVcaTAA5i0jvsv36YZmUbTCwGF9tQmJWQN7QY/ixd8XqU6fDXzNUatbhwvdR0vsWaPpGPLq/j7MM7MRT0tMppJEHdZJkWt8YbYtspvpgMHXrAt+fJbtDXF+J5/Ura5RmqxTUiowaORNMsbxA3gGx7XtMA7NZVaMqearAFSDKIQBNMQYLTZjt0vvhvg/xLRGUJytIU6rEq0AfhzuFgAX6QPnaMV9fOeUwBNI6jygltRmxmDf6dRc7g9zaowjFllzcePTvJQ3Zc44c8+g/KJXL9fyEyDPcKNMjrb+h2w4Pp9O/73+QHQYknU0EbloMbew7Dcdok4ZYe57CD/wBv/I7jHRIP/p6d5/ClH/Hr3kiPJ1UoA9IJX6AeYtul9Q/xYB8vFrw+SSo7FwDMsUBJAvYldQwNXoaWIG02PcdD9sZs7i1xpnqO+7ysqtBAd6oPRjsE6cdjslQhUfDfCStUC16p1agGWnzFTIEs3QxeB8yTi+4TwOmKsKFQBo1eW2oiZHPeAZ2k79Ol7SH4zCCF1kzAN9V7k2M9O0dL4zmZ8YClm2Q01NNapE6iGsV55jaC0jsIm+PHc9rQCV6VOi55IbdWOTySsWJJsHgszEeloldIBt7nb647L5NWpv6BCEXLkzKjq0arHt7RF86PFNUqClEWVgY1vGpOUmCJ3YmNo6bYmbiubkgUjpsv93UuLcwnYkBTBIjGb1pyKf8A1ntzA9Qr/NAVaTMfLUBkkiNibyRe6nr/AJ2qMz4eVqcqVGtzBWGI0gXIInY2EmPpYXNcXzDUqRGlHZ3DIVhT5SB9nvuTMHuOtuTxgFRIV+gMlRHISukgEMbbQLt9caajNeSBs9S0Diq/I8GelVUqSASdWkyoRbCbzqmZtuPcjGiVgdv/AB89sH12WqEMldKkAgKGEt1upB+Nr4BzWXCMVIkhUNiA/MoMwDG8iBG/XrWnULDGcrnewFdpwmnHcyzMMFJBINxci4Mdvb64kWDsfn2x2NqNdkoFhGaj04QribRhNGHlLCh0YTRibRjtGNlEKHRhNGJtGFFPBKIQ+jHaMO4lmaeXgV6gRjA0eqpJBKhkH92TFtZWcUGb8a0w34dNmSDzMQpkX9IBiVBi8yCDBBiJ2imLSnFJx0V75eF0YzuW8dUyxFRGTa4IYdZkWIgg7TjRZLNJVQPTYMp6jv2I3B9jfDtqNdkUpYRmlqbgEGIEGbe5j5kd/pcPNGCRP3+m0T3FvfE+YAkXXYbkdp/zxS8MoQx/ASnZRI03N526D9ZxxU3ENaQ7O/rddLmgkyMlZJdZQhgTuGBH3GFVWEAm0yQRNuoE+n6YnyuTd/QGb+UEgzvYW2j7YsKHAszECi0e4j63In64Zzhm+PWEoGjZ+UAuhTIYqBBaZAiepGwkDvuL4q/GPhs5jLBkCGovMrBkKuvVVYdTMgHqu94xpz4eriZRQLWJA7yZB+P1wuXpVMrHlhGQ+qiyqVk7lDEoetpB7DfHibft7GQG1GzwMExyIPyu2hSJFx35/ZeA1ssyGHBU9ZEbY9s8If2QVKeU1/tlbL16yKxFIKFSbqrk8zRN4K37xOAvF/hWrxDMUUpU6WWApvUY1R5YJLIig6QZJJgWG5xu/HDVhQyvleetQZiiStAaxyyWFSCD5QvJAOwkXxlCr/s0Q5wz0zyKwswOKyf/APl2frZJqeYz8sRaky+Yi6Ty/izqEwNhAnY48Tz2SelVenUGl0ZkYdipgj74+mMlxCo/F3CvXNA5UHQ9JkpBg6wyMx52Op55RsLmBHmXijwt/wDWXq5yk1PK5h6mipKXKJYnfSSUJhoJBxSWUGOcBbMwsc3FAWY8COwNW8KQvUgFgSQCRv1EfxDeMbPN5BS4cIC4AhmLCOw0A3IMdum5GCl4blVTRkQ7MRGt4C37Qsn9B84Jyfh/NkTUDNJMhUEQekyTjp2baaVVsFw6Wnzm/oApvY5lxPv9kGMqSu5awjYL7WFvqZ+cTVRzGSBtFx1Hb5kfTFZlsjmP2kq9HOxzetaopAR3gAye3vi4XLWDMvPEElYJ027Y9Bjp+mB7qDmxnKZRUqwbVcGRa1vaL7x98S5ql6djaJGx0Erb7YQ0ybAH3P8AlgrM0YCiI6gWO6oZt3mY6TjLiq0zx790WLCIQGjHYn8vHY7ZXPCttINZpHKXPb949d5n7/E4CyvBKXnu1RSwNVqksARz6ZAE3soBBB3PviwABrsGA0a+/vfpMyAfeewOKDj2YarW/Z1OlWl6rAbKdlPzEke4A9/JguiP1z76Luc/ACnZrxBTXVTooavqX8MAKNQZY17bE7A/piJc9mCn/wBqNIGm9RtUGBvp3sOmL7w/4eGmEsptaJb3J/y2xoV8N0ouoO2PKqf5OmHFtNpcAReSLa2tzhVbszyJe6DwAB6XusRQ4+l1rU3pEgDm50ttLRK/JHfviDi/hag1MMkIxLgaZK8yRqCemOaZWJgbxjYcT8PKEIF13Kkz9Z6Yz1LImjKLDoQdAP5Gj0z+6f6/Jx00NrpbQDFiM2m5jjP76zZLhq0SLyDqLX6J9HLlEp6jJgf8ou1x3uMJn8lNRLidKzcX5RAvub/f6gy1M8Aq2aSx333EmZ3v/wCcStmFJVQ35VBsbWFtvv8ATHoAkH1UyAVUFVFYK8cr3id52kDb+th1w05JiJ5ToQtq1LqWNwb3H1H1xZvR1ZhwDuxv0uzcxMbXxJl6U6xNoafe0drnsDgJkTrCAPRU6VDJHqjeLEGJhh3se3tO+JaZDbGe/cfINx9cWP7OrIWMDmW4ifzDcR0I9sBZjIFQGktIJJUgNvt0BIE9gcO2s4Wz+Uppg8k3y8J5eJMvTfSWfSEUaqlRiEWmCJlyQALfB7A4o+LeOadMlcoFqOP99UU+WNoNOn+dTMeYSYP5djih2hoCTdFXGaKUU8zMOKSEEiQS7hfV5dMczx1IEDqRjJ8Y8duQUyitRXYvM13BB2qLamCOZShg3BJxncw1bM1WZ3qVHYiGaSxKzoMWh1iJAEg7DGn4N4M01AK408rgIN9QkhYjad4P26c7nuf9VgqNaG5ZrNZXhFWtMKW3BMEDmufZQxh46NJjGiy3gUFh5lQGV1Ep30lyLiLEmfeca7K5DTT8tBpHmAssQBygTe+/L7zPTBCZB6jJEwoUi/L6QxUyYAkkGe/0xnhamgnNYmv/AGfo1MFXYMTFwAsQT3LA3PSPiMUD5Gtw+vLg6DIbSbMGDeoDaC+q/wC6O+PWTk3A5gZduu4JHVehNp+IwPWyGumyVVDgAhxHLIHM0THXe0SMKSNCtAgzEql4XxAF6qodJPlsFDHmDU6ZFQ2Fjq3v9zc98sG9YDdyRMx84z/GsictWy7qjFlQIuqstELptDM1jylZmQQvaMWnB+K/tCWOmoANaakOgmbyu8/6jfBs9UYQ0iSOiKrZcSDHqiqmTWAAo9zG0XH1w+llIsj1U6/h1qyfXlcDr+uGUM/RMr5iypG7XO1yTvdh9SMFswkAXM9L/JJ2H174qcJFw30lJcZT8IcUagUquYzokhtXns8C40zULQDIMR0GLDh1bNUhK1i4/wD6JSLH31Iit+v3w0qR6T1vtcAgxfbb/W+FoZZjUFRaju4urM7Mi/xLTBFOexKkTBvjx/8AIbOMJewNbH8iBYcgB8kdF2UahyN/fvyR616mXdMxmyApDU6igNKUqmk+axkwVdVJ2hSx3EYfxjxRlaq1shn6py7kACoDpSqhIanVp1LqAYEq1p1LcYHyWQL5jzcxULLSEgMZBZuVBG0mSdumKbiPh/StdmRalKgSvlkrroB0DMKTMrKFgz5RECBpKHfyv8ftG7ZEHB/E/nzvK6HUw51z1R/AeM5Lhqsozhzb1HBVFZarsxAVVREspNhJiTucP8U8UHnU9VLzTRPm5pVAdUZ10JSMwG0o7Sf4lPW2W4XwLQaFTLpUpmq4WnWqeW1QagbUkUFEYwRqJZugCnF4tCrkK8USlWjWph4qcwfVIeXux1G5JJnXcHHTtW1A08IyOZ0A181hpta/wmR6IPOPTYeZlVzWX7ohoFLbnnV6i/ADD4wPkeKVWUebmM8h/iqmmD8BNJ/THGgtNitJq2XNSwpVHWrTUE82nUJ0jYGRuAb2J6O9FQKnMIiVFzA20gSTA2Cn3bHqbHs7GsxFrZ4gZ9dfcrjquMwCU3LUNUk1KzEn82YrNa0bvhwywIAEkksZ1MYknczzH7/9azj3CvN0VKNGm4Fyfw5Hzeesd7H63VLIMFUM7yFVWWQUkATAYExI6nHa2CYDQfKFMtIEkn1XU8uFEADeb3M73JvgXLOS1kqga6oJctHKKagw3RjsAABDYPXKeynsFBX4ECZ/1tgjfpH0j326G+A3qttGfBDbU3TeY42Q2jHYK0Y7HbiXLhRuoee0iF1nr77RG89cZ2sgXM5hmElqiCzD06R09yOsbY0RB85pI0liPqDF/gwR9PbFRxnKnS1ZFBZTcblgIue7C/zjyzfzBGcZxqMss11PGvAzlPstvwsDy1jsJPfB2MLlfGAorLamEA8q1GgHaSisF+Nzii4r/azVWqQgVVgAW1X1XYEgE26QCCpEY+ZbQq0ZpPF22kZHobLsdVY7xtOfqvUczGkzjIV1loH7wP2PYexOEoeMhXpjTMWuOcx3fQNKk7wCYwPmKoKloUgAkSJHzcG0Xx27BRqYzVMgEQLi5mLjPp5qdVzSAwZ5/oqqNYltJDaTBXmBMFkM+xkD6afqTQbmK8wBJk/Rvfcf9cLXoBXgAFTpuSdi4gTH70ie/wBIfQokkSBpDNJ6bNu3S3/g3x9DMCFzxJRiVRr9JABBgDe8/wAvt84dQqCT0gNa/wC7f2mMECmPN2gAiDafUbm+82j6++AuJcYo5Qasy2lmkU6Qg1KnLsBMLIi7EbwJsMTLrROiaEVl6ZZW0yzHSAoDEn1G1pjv/qKXjnjLL5UaAf2itJ5KbxTDArKPWAI1CPQL7CRInFeIfHNWspSmooUH/wB2s6qyt6kqv6tY3Gkhb7E4qchwp6zQs8wIJO7AXAdrSyx+h95JLkpICJ474izGacebUkLdEQaEpxOioiySrgSGGoz3tOHcN8NvUXVCqOYjfTLbhABsSOoiexxouFeGVplixU1FqKViGSHMByCtzMdxFj2xf5fh+mioUkItUckDra0dQBe0bd7AIAsiCc1U8K4dSprcLEqSxXmBB3kjV6SBIiYGNK2QHmXuxFTR1N9UA/xWIbsMA0aSsvNBGjlNiDDCT2j674sK2SKsdMgtrCyeZhD6d9mJsRsO2Fc6/qqNFkTkqV3C2k81yAoIEsSLwCY67z0OOGTY0UpqXAQKYYnSQVkwx/dBIPyPeBf2hKVRhI1OUBEleZQeYifSCCvTcExgs0PNoIqsYplGu/IeUMV7ALMN8juTiJMlUAhV+Y4bU8tgdUMFIBneSdLWBB5Sf8MGZwzL5dyWAMhuUzqAOoiSLgCWIuI37WwRlsygYAsBNFlW4eCS0KeU6diTvtG+IU4gyCdHvJsDphjebHlBv+mMkIhB8c4XUajohWfUIFUnTsBvM9R3NgO2MPnuEDJVjXBqabwugAEt/uzq/LqYkDTPvacehZjjMQVuZBIIGoglZAGsRae/Ttis4nX8wtSZGdWUqu4BQ3gAHpy7gxEW6YDeJt3KHXGV1XeHqn7RTL0VS+pWVSPMUD1CTf4OxkXtiCvwV6bcrVKTAtzqTzSN43YRfsOuJ+DZdcqIoqdZUyQFMi8c0HYCY2mPeTxxEsWVAA8SAXpkmw5fRbvI3IAtigjNvqpkHVS8K4lWeqKXlmoG0qGBXWSZksoAUKLfAGNVXqpTXy6RDNMOwghT1Ak7jt0+bYy2Z4iKaMKB8qpURVeoCGK29FMkAaSbljEzYwL0eSzlWgS7MoLMRAEKFEeoEjeDftPRhiVSm2sMNS7fk8+XJa2W5Zrc5QglX9VOmxqtfcoDpH8xqaBBvf5xW5zMkhsuBJr1C9V59TKAxEe+ofRQMXObIWhRQyr1gtVxOlgLBF3kXM/4MV+S4fozNCSXDV6o5uk0q1wYBPoG874ltjA6i5rM4t5ftUpyCJVRxDPvlaVEMrNToZtKpgH+6KjzAD3Vi7Aex7Ym8WUW8xXpVCisztRK3VKmr8am4NjRYgVIPRywiIaz4vkyzVADbdbCQyM0dP4vm2G8MoGtkVSCXX0AkjUyS1I/41D0yTI1Ul3jBSohrAx4mwn0TF03Cdw5kzgNOrTFLOUhJSfWomKlF9ypk+4kq2A2ptScFpZACJAuv8yjYe6iLelRfAueqVKuXR0QJUSGVjqBpmFMqwuOUydxYi+nAFXiDuf2h5XMU1/EIClKyjaoOzaZmBexsRBpSLaIDG/Tpy5c1JwLuuquMxnaOtZJDMyxCtqYn0wVHMOs7D64NprUnYOO/pYe9rN/y4ztHL1qjpUFVBSvyEglipksGUcpbUIYdCNxAOipPKmGe26sZ/NEgiZteZItfrHS54FznxyWBpiBkiKKJrILg6QSwB9MAkTp9P1vjkQWMi/aevTb/UYo83mFo1kSVY1VViVKgjU1TeOgEWB2nfF/l60097ahK+8GTE+0f6nCMc/ES4/pBDYgBS/sg7/1/wDjjsHUFqaFllBgSPMmLbTIn7Y7Bvnce/RGAcFRcMPk1FoEu6jUzPUJZhBkU2LGZC8xMC3QFcFKQ7FfMEs0gA7zML7CQTMX036g+f1vFtQ1jopLUcswUq+olUdiQywSA2kt8b9DgWrx6o1X9oFNVOo+WSzKjBSzAklgJVgCBO5IHXEt4AFXdOUniziSisyDQ+mPVqe7QQqrOnUAbkg9tRNhnM7xAMY0q2kh9VzN1XTvEXF7W6RGDOJ1XzFRjU5X0MBpU8zdwJkEqoQE7avrhatBEuaSjQ9FyV1LKErCjUIUbXO8denMWknkl3JmVBwzj3l1LIFIeOXlJ03gN1MXgzPe8Y9LytbzqKPTcOHGonTeCCItaeh7EfbF5XglCvUFXVTpqRR5S6li1ORqZdh+Q2EQvWTjWtWKMmioBImlpOs7kNETf1gW67DSNNqZIMlKKZCtqlCVAAETJJusSLQCYWF77/OAOL8Zo5UoKtRFW/UnUyg6jcdmAA+ADJBwJlq48unVZPLqM+moF1fiEiC6GSxF5noevaj8Q0BnBdDSUMCuq7SRBJsAZEdVA9zfHRjJI4LcFin+IP7VD6ckhFr1WAFR1aeahdlpMDPqBa3SCow9N6lSozEszNd2O9Wxh2JMeYOpk33vJbTZTw4lKWKvUgyFAYC8yxaxO3QADSJDb4sM3wZaJZUD2JUsTIaAQ5C9BMj1Gwi04owtmNVJzXROiq+BcDRqi+e408pYhwpMhrEgnSbRcdTvJxpckqU/O8tgA0AaWkmBKgmRBCi8dz3vWcJyqQRpEkAklikmWIAlgCfb7zOD5RGYGn+YBl1tAj8pvIIj7jebY1zoKxreCs1z1+YaizAkgjamRaxubmOljtib9rGkqUm+qSZJBJblBmTG/wADFQ9WkGBKdSYLEDcXkmew+tsLRr0RqETI0i7QCCQQIPMJnr7ydsQLmjUacFYNdwVkSiKAKcBS1hMwGk2CkzY7dT747iGYWoyt5cBAyxclp1AsT2MREbxe4BFqVkgaxMk6STzXDry+8ahIgwPrgs5qahKoJE67KSeWoGMTG5Ptf80XVzxpCcNKzXH+FVSaXOVNSqqrq5otJSWYsANIi/Q7bYt8jla1Ly1FaoaaAFkMldh6d4gxcDaLRgvMcWipTYqIdg6zpadNPMKYggRpZTc9/nEtDiiHQmmShW3LEytiuqAdgTvsfbEANU0cFGag9bF5jftBuSSCBEfIjFbx56lSmoWrsZKmnYxIEHTbla4NiMQZ3i9AIKTVQr0ygPMqmaZUmdMiTpII/iM4bX4/SIP4ilAL7ECQZtN5Ht3HYYcmRCyFRZehX85+UHywbkmBqLMFIHNsCLE2F5NxqKSP5ehqi06wOpSJYMCJCgtDaZYQOhJ/enFM3HadJmGmFq00qLVEAqdGkEiCROk3mRr63wvGOMKHpFWV4pgMoM65QQSYMqDe/uYN8YxrQJQWkGFclEbWscyoTaRJ1U1vKAkHWQff3uKvi1UrTYU6kQCzbkaZEhLACbA2BPXrNplM+KlLW2gVHXqw5gWQ6NVhI2E+rcmRLZnLo7hqZlmFKsGVwwIZTIkEdDEggRHtdnAuaSsAggFaXKUBSLCq8urDUyvUsQfSCFAZbMQZ1AdbRi+4fwShnaiB1DGSzMCTPlsCQZGxNoP0MDGH8QcYJzOYRAPw6zodVuYsZ9oAEe0LvM42vCs+1DhNTMuArVFYU+hupZ2E/wCMj2KztigJCUtlUfG889fijuv9yVWjSgwEAdQDHuoqNHUdLYn4D4pVs/RWopDNVUq2jTOoMCJkho1b+5j3peGUj5dSsiqsU2qKHJUSVr0+YtADA/QBvqK/gWgZuiZUEltJBRtWhW0gWkAEAG523jHM903ysrilBiV6BU4ulSpAJPOwm4JUgm0DedPURG3XBHBlBqVBRNmAi5gBoNNvYpWAHcCo3bGH8Nh6jpV5Hm6klTp1BgSIEkkiCA3Qnpc/hmYbL1KqDTTFOqPMP4l0Zak7A7gzAkYbEckGnF1b8ezFWnXXR/c10YhEEulVP7ymDsFBtptGpbGDIxzDIkuKdR3UXV9LCfT6lBWNQ2IFgY3xo6+aWo6AEHzialFhfTXpqRWpjY89OTuLtHWcU/F+HmqqygLeYy0y9QCYPPTNS0SDqUREgg2IB01MJ5FK1k6oXKK61J1ESsFGYsAF0+kxAO4MdgdsMrrWpnzqlQLl6XPAsDvYnTqk9QGm9o3wXlszSNIimugJ5ahmJgaryGNmaGVosTJ6TgHKcZFRa6q1JwVIWGQGSCZtqBEgfAHYRhS6WlrfNaKYJlWK8Wq1KtN3VAoy9M6ZJPMXgMSQVbRIPLZp7iTa/FKVNQXqLr1SAWFxeSJN7np+7iq/ZBWqJ5hSPLpksUBEg1iLT7GRaY3GIs5RRW1IZXlAIgKeVrggC0zBk+kgmIx04jYKMAK+p+MMuABI2H5l/wDnjsZJRUgQbdPxThMJhP8A0ieSy3Fq7KQzfs86VLU6dddUOC5loClrxAJvOLtfD1AU6VVHFGKYMBhrl1EsFIJMMdtjEY83OfpxHl/TUf8A44JfjUMG0C6mwJjmM9eoHL8DG7tuQMI3rtbrZ5rwgqrTfz/MTVEeT5DEAaiDM2hY1kGCw74lreH/ACaYRnQkrS1OCWW9YaZixAURaRAtjE/7eOmQuxMDWY9+X7friXLcerVNelV5UDtAHppkXvv6vtjMIGZt/a3eFXtalDxKNddGhtIgkTNidtr2n6Y1dXKN5VJFc2W8PJuxgWBYG4HTbHnNDxPzyaNM6QxuXIJAMA807kbRg5PHdVDTACRAJBlouTpBJJFo++GdTpnILG1XjMra/wCyzSpkhmBUEmXcavoTtaBB6Y7OU9NTVSdgoJ9RViYJtITVNjt0PtOMTmPFb+WpOkM+owAQI1EBt+4YR7A9piq+LGanJ9QewiVuD3Pvfv7dGawARKDVdMreZipU5jqJQvpvBiQW0RExY/8AEdsMfMatVz1BkRfr9Tb74wp8XO1J5mzAgdLgiSe8R8xhi+L6nlMIHqXv/FMHpJMxioc0EFROIghbOnWpgEOWsaZMAHeY+dj+mJOI8Ul6hFMsDUMy2mSRq1nltJtfaScYWl4mcflBiDHMRbuJ2/6++O/9XPf8OZ3EvFgB0b2xj92834HimY57MvstrmM2awphVIBNZjLrIFIPyA6QeYACdwe5M4yw8eUYA8mrYAD8c2O5O23tgTKeMHRmPlK4IgK2oqvcqNViepwg8UKBAyVAe8MSPu2OOpSaXSOS6G1ThEnivWq3hmqTlyUS0cpqypJD1B+IyagYKCbeoxdQWlahoLVWCBGNVNZqEEhSwJgKYsBMXGskbDV5wP7Q88WX8JmgGFKswIKFSCOo0/0w5vHGdaiEOXY09RIIUi5meaPc2wu5Bz+60VXBbfxBwCpRbKKwQSGgK59WlzE6bAF1O3fAH7I01RFucA6+ur1ekAQINj+WNjOMzxPxdnKnk+ZlSumdHLEzpuCRfYfE++B/9vZjplz6ifUNyL9L/HTFQ1sQUuJ0yqep4ipwVNEzpVZ80i6ADVGnr2/6A4maoI6g3Bux3BB3HQxi58P1mbz/AP2gblJJFWmCsajswuCbW2tgI5up/wDqyJNywE/pOJQJtPr/AGuqnUAB3jZ4afATPEPEvL8gFCSaNOeePyrayjqWv7jtcHiPFBTqFANcBb6j+dQSsEflJK/TFhmM5UYrqyqiEAH4gWQAADt2A++OqcQqsxLUFm29YfTDBre/2oFztO/ZBZbjPmrV1ALppmLzJJUQBEXAPtbGn8JZ4ZinVo1jM0NIqz+KiMDyz+cBbANtMAgWxS5XiNc1SKiCmhUKdJglAOURqAcGNzvvg7JZ5FuBfb8rfp5l8PkwtAWYzUcDUd91r8/4Xp1s0yDzPMd/NeolQNTBrENUZqYIqINM6TcGFAnYW39oecCtToU2CLQpVUCgW1+SNiT+UPTgQdmwN4H8QUf2qrUCEBKUKLErTp2pqYZpMBRqA7dDjH5jxITWc1Dr11GqMNS2J06gBqb90AkEWAxNogHVac7Hojc3nHXh41X80qhkDZWzTsYEAelOnTAPCMiaeYpJKhQKbldCSGqU1Z4IAINyPgCZxZZfjlILDUHKKz1YNTWvMBygkKURYmL3Y3vcQ+KqXmoVXRoLNAFM6+VVVGdjICiCDfa46hRMEBvFBdNyUf4X4MaiKU8tdNFgNYKMSzOAF2Au4J7XOLLiXCay1XMj8WrllVAViYcMk9QSpuWtvtc0FHxQiFpovrEg6XAAEsTEA6SC1jeIjriM+LGWilKlRYqgWDVYvOjVDMVQSRqN57dsMZkEBZjW+4crHh66WBr0Sz0SxBZjRWQIF9XlEpBv+CDscVnH6zEU6mtlo1wKoRahVVqLeqhbYqHAIIvdYtfGS4X4urLmEqsoZkq6kVCQAWADKQFJM2mxJuPbGgdRm6edoNSdKNMitQDXam9IlWA5CAhQ6SbhSAMMModksMWLUTwzIHMI9Q1EVS78ujlspJbSSDGpwRMegXxHnOCUqNGo9KqoCxyhRMqQVhg0wBNgOvzOI/ac2A6q9fSJVgp1LbpalBEf198RovEWpMyPUFJWUHUwQTYggECYsZAtGAMWYyFu6GWkIUqD+5pwBYnWaxMX6XEbWwmZQisEDg6SrmDJAkyQZJAIE2HWd981W4VmzSyuh1DrRhzMDmesU6QeQRt198QcI4dnhmWD1Dr8slj5pXUuhuUNbpAi3brh4SyrSuBrbnp7n81Pv7qT9ycJjFtwnOSZLT15jjsU8lNBZzwzUptDxcAggyDqAI+sHbpgx/CbFgNUjyhUkA+1r/m0nV8Ys8/w+tVqHSrMFDz0gBqmmO/IFOG/spKyy1SV5LT0Gmw7cpH1GJgmMlXd3iVTrwanoEV1uwEFTI1Br2Bm6gfUYMbw2EH4VXUHQAuCQpDVNBmVB02G/bBGVyJ1awpXywzqT10TAHvYYmbh7IjBJYE0ESREl2DMPowIxso3aqqHBVFUyHKXUkAA84YA9fn6YvKfhOkER6haRAAns2xtvfFhk+GJpHnFvMGklRYcyg/pJxYnKtUNNU1BANzeTcgx7gjDkzkphoEys7nfDyJSv6BJW+oy09v5du33wtTgSBAqgdS6mfUJBH0P2jF/nuGqyJcFkklht6YCx1EiJ+MVlYzU8w35wSAIBMDf2sMMcYWtbTdF0C3CVWlYCWqAQBuNJMkexxFUySCmVCi7yLCQBqj9CB9MWeRy4dryJkSTA1Hb6Yi43SSmxVZsSPfsD7zE/XGtdLhPNY9jWtsVULkVi+/LcQJnaLe2CavBgCwJC3m8CIgEfIvb2OJ+Gstiyk2nadouPcXxYcRQNUY0wzF5YyN2ZmBMe7QfrhXudMN5raTaf81SPwtaQVtQ5iQ25s2pQ0fwyG+2AV8LKVn9oF1tCHrII36Y1lPLa2h0ZyNxMX0np3EAfTEP7GTrZOWmBNoMam3H1O3zjmeKhMgrqZucnZX79Fpv/UFBauXUjTIN5Kj0GlpMQdLEfYnDKRSrTOXIJC1Kjgam5lLERINjpIv2Ddd6Q0DCEhTdQpJ/nMfqb4sRk2FSC0Fg5YibBtZcfINo9j2xIseALpmupXt0+yE8ScbWq2VAWCkzckGFHvtqpx9cVlWqpNQrq2aBBs2qQu9+3+LFnW4aDVotBAEUwsCPTVYW94AxY5XhNJGptcampsSSBB1An7C2KAkCxU4bJkLzpCKQfTVrBygLroEaiJKme174H/bahDEM+nr22P8AkMa7Oiio1sKesqmqXW5JhpE9Af0wK2ey4WohegAbiGBuAR0P1+uGAPElMK2HJoVNx1TFFtRE0ksCJsqST2BMx8HtivrhmaSXkgEiYsoEH7CcaCtncq1QOWXlpoqqoYrIAkiB0JP2xHnOIUai01hiFUyVR5JIA3jpA/0cO0GFFxbKp9Lg1JNQkUwDqMwOWB7C9vnF14OyRqOQxb0AQJMg6pEf4f1GIciirOlazKbMRRY2JU9f5cWicdWnTanTpVkpNTKu+lRUYsBDEloAmLAxB98Di7AWgEqkBrwQR8/K0/D+NUMrxIVamYaoxWnl6tNQujSQiu9Qi3d4HX2xS+IOHPlMxmaCs6eW1WorBiAysimjyjduR2J7gfSn48hq1Xc5esjGo5voWAzEhTzbiY/8Yv8AivEqtehQqPlamqhSFCpVZ6cPIPlkidWrTMnrjBSIbe6TeSYFuhVZm6xqcOphnYsKpLO0szeb54BYkz/uxf8AgXBPDM1TNSmy5hwyPRRF8uUb8FKb1A5EidEe8bXxAmcd8vUoilbSJJqCQQ1VpFiSAGcQPfuMB8KyFSm9NVvBkhneDYsBOjSosT+mJ4XYSOvfyqeHFIVvwXikqGZgGam+ttZGq7kwO2oaiT9NsHZ6tpStSol0FJMsF0yAGYV56C34ifYe2KnhGpOVKaxEAM9WwB1EXp333PeMXdGvXeq3JTJ80M4LvDCmVGifL9OpJn3wOBLr5d/2mBaGwM++at/CnBeX9srTrWq9SmCN9IFOkXAuztVv3inhfF3Cq1LJtSotqrVdD1GBYfhoQVRSfSz1Cahvcn3GCHz+bLBGXLkgDMP+K4BA0qqk+XymzGLk6ycNzPEK9Qv5q5YqXDsDUqaTF0p/3eyyv/CMIN40YmhacL7OPfcqu8O5auz1ETzCqtcINRBZWUm4/fCtP8PvgzjYqtlXFQCmZddIjTYMxBG4OpSt/wB4Y6pxKuKbhGpJqmStSqWsYLjk7zjP5ajUpJmA1QOSoUl2qFpqEoXSFhjL3na2Nh+ZCwNZH1LR8NyJdAP3aNMaZ3IevHzGg4F4jQC6asiQ+kjVJBU1mhvYnSP8OBuJZivTak9I02qChSO7QQ7sqkW3iqNx1OKjiHFsy7Ev+zIZGyVWLFQRMlrzYHvA956A0rmKLqZJySdREkmL2npjsA08tmCoP7WBIBjQ1p6erHY3xcVluC1Gapim6ul0YR9RZlPyL/U9sVtIqCCBbVsbkG5j3GK7gvF2rIwIAUnzQLkgrJif5RGLngORFR6uomFB2JBOq+4267Y78Qa2VyQSYWd4/mKjKi0CNKqQwAM3sdRiACNj/SMUGYq5gMi6y2l1dQR6iuwsLx9sekVeHgoNMLHYMN+2hlx594j8SUxVhRU5D8SVsTJZj0x5tVxDyJvwXQ0WlT8Kyuaq1dWk6ixN/TsAPoB03sMaevxI0wqmQ0SekAAxp+5/4sZKl/aMy/3VBZ/fq1HqN89APpgvO/t2ais9TLoIYDQpmFUsRzAzaeuLUrfUJCVw4Zq8zWlYEwWAYwdgSNIjp0P1GKLxVTPloMupE+sgx6Qxv8z/AMuBW4TVd5q5mqSTB08v5lXp89umGU+AUObX5jkaTzN3akDPezN+mOlzA7T3Ug4jVUVDilSkYJ7Egn/V74lPHGf1mYFusQIG2NUeF5YEqMugBmCJLDcTJ374B4jwIIFdI0sbTYj1kzv379MSLCLp8QKrsjxZgdKiqwvAVLwbt1wYOKZjzGIpVNU31MqkEe14gkH64g4WT5qAGJn+if6+mH8MzGp1DTzaZNvzDL9x/H/rqkp0TTzGbJZlRFlgSWcm5KkSRHcT8nDqdDNeX/eUVAPRWYyAT1+ME5TMAl94mlIHf8G/6nFnSQClWBAnXpB7cjzgWqmTJ1yADmSBeNNNVuCOpH8U4Lq8NqFl15rNMTMQ4WeVjbT7SfjViakIGjstS8km7AX/AOEffB9UF2BMSusA/wAqOoPsYdftjCgLL5zK0ZGpsw8FNWuo03Kgj/nGCMvwzKMy6KOuQvqLGOsmTtH9cXmb4TTeGK7lZAsNg5AHyq/bElWmtOlygKOVRG8C3N3Nh9sIRomCqf8AYdBWA8qmLCOSZMxc4Dz58pToprJCzCix5za1rgY0eWfnpggH8Opv3lxP0In64pszXVah1z6VNgD1M7kdzijZdYJXQFRrm6nmOyj1b2/d0j6WOLWnmKtSmfy+ssSbAfhgf1/piZ81RqkeWjCVEzC7KB0ncqfvhudXy0VSg0tD2cyZIiTpFh2wEubCBBN1x4smkUxr0kdDsBct7kzt7DA2bzGlQiqTOjm6EEpt9z9sJ/s9leDpsovc7ifbEjtpENBB/hMiNiDq3nFGsOElmRSF3ih2iKymZ89AGEMmlv5gRMD4Oo4uOBZ9alZ8u8RXQ0gTstQgeWbdNTR9cV3CuFNUp61YKoIAmdVrdD798Ff7ORa0loYmeWmbMAJI/EtsOmEdUjwEpwwnxAIfhGTqLXKvaC4bsBrcEfUGPtiSrkigLa59IiewIMjoYJONDmKIqVSQWBIVmstzYlrQLm8R9TiKrw1HLGTBMiydZ3kHucSNSlBOLTnmqNp1JFtUhqUV0+WvMCWJBIHKNUR1lRHzgjw8itUqliQAFVdyLa2qt8wI+XXCUcgmpVvzKQT+HaYFh5fYY0mT8MrSQiZ1aZMIPzAmyoAdXX4EQb4x9aiBDENp1JlyzHGczVNGfRUzDee8WNOkQfJoifSZAYiMZrMcTd+WW5QYMkBiTTk++9vYAY9I4rwumSxcuxaSbUjtIjmpmRaLyYOA6Ph3Ll1P4lyAAVy5Hz/cz+Udegwhq09SmDH6LM0aTCmphtWhgesDXUIB/XBdXgzuHp6iVnUrbOpWopgwbgkD6DGqfgFNVDanty28kEyWMn8L3wTw7hNNm3fU03IpdIPSmDjX1aRbAPRY1rw6T5rFcRpNROWpTq/9lRVm3nRVoc1+t2ODqFJYJqAFtwIhQpJuOx6n2OLDxv4Y10mrpUCeVSdguksCqJrFMnUIGpAZ/wArY8m/9Y1dgKY9xSpaun5mUt+uLscHCyk4QV6iHyvSuB7a0t7YXHlJ8Y5j/wDLV/4sLgwIxr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4" descr="data:image/jpeg;base64,/9j/4AAQSkZJRgABAQAAAQABAAD/2wCEAAkGBhQSEBQUEhQUFRUWFhYXFhcXFxgXGBccFR0XHBgVGBcaHiYeGBojGxcYIDAgJCcpLCwsFh4xNTAqNSYtLCkBCQoKDgwOGg8PGi0kHyQsKSwqLywsLC0sLCkpLSwsLDQqLCwsLCwsLywsLCwpLCwsLCwsLCwsLCwsLCwsLCwsLP/AABEIAK4BIgMBIgACEQEDEQH/xAAcAAABBQEBAQAAAAAAAAAAAAAEAQIDBQYABwj/xABEEAACAQIEBAUCAwUFBwMFAQABAhEDIQAEEjEFIkFRBhMyYXGBkSNCoRRSYnKxBzOCwfAVQ5Ki0eHxFiTSJTRTVGMX/8QAGgEAAwEBAQEAAAAAAAAAAAAAAAIDAQQFBv/EADERAAEDAgMGBQQCAwEAAAAAAAEAAhEDIRIxQQQTUWFx8CKBkaGxMsHR8ULhBRRSM//aAAwDAQACEQMRAD8AqgMOAx0YUY+rXzycq4WMKGwuMTJmGlRh5XCFcCFGVxJRYg74a1PDCMCzJWprBhB36HFXXo3w5KsYMo6W3wv0qn1qqK4YRg/NZaDbArJhwVMiFDGEjEunDSMalUcY6MPjCRgQmRjow+MJGBCZGOjD4x0YEJkY6MPjHRgQmRjow6MdGBCZGOjD4x2nAsTYx0YdGF04EJkY6MPjHRjUJsY6MPjHacCE2MdGH6cLpwITAMSKmHKmJCmMRCj04TD4wuBaiIx2nEmnHacKmhRxhcP04QrgWps444XTjowITYw0piTHAYEKEjD6dSN/0w8pOOFEHrGBbCV6wIwK2CcxldPUH4wOVwBY6dVGRhsYl04TTjUqjjHRh+nHacahR6cdpxJGO04EKPTjtGJdOFjGIUOnHaMS6cdpwIUOnHacTBJsMF0ckACTzECQvQxuJnmIG4H3m2JVazaQlypTpOqGAgaWXZvSJ/oPk7DBFLhxN+Zv5RIntqaFn4nEy52IgAwQRqH6BRyr8gT7jEnFRFUOCSph0JkwDFv+3viBfVc6Ppnz79lUNptE5qJcmmlWtBLCXdiDp07Cms9Tv+6cKtJdaKq0nlgGvWSAeoLHmw4VAcuVA9L+Yp9mhSPkEj9cQZLK66igk2bWIsRoBJ+kTb5xFzH7txxGROvn8K9N1PeNDhY8r9yly1NXVSfJDECVDVhB/d1EFd+uJTw5SoYCp76dNRfUVX9w3I9+m84By1OAoGwCgT7W+uCc1ThgpkFQqneQQBqHtzFhiu7eHANcZz49+ikXMIJLbT0SDhrMCaZFSNwk6h8oQH+sR74GC4ta2cc09Ttq1GFYgF4Hrh/VFwsTFziSgRWA80F2J0goCa14htoqqIIvf3GAV3s+sW4jv8cpSmi130m/Dv8AtU+nChcHZrhhTmBDoSQrrsSOh6g+x+RIviAUsdbXteJaVzlhaYKaiYRsS4ZpwyxRxhcSacJjViM047TifRjtOJyrQoNOO04n0YQrglEKDThCuJ9OGlMEohQacJpxOUw0pjVkKLHTiTRhNGBEJjqP9HEZTBK08E08oDjCYWhsqrKYQpjQJwpDb9cNz/DVSnJI9o3+2F3gmE26MSqArhNOJyuOC4pKlCjSiTh/kRidBiTphSU4aEGaWE0YIY4ZpxsrCFAVxwpkmAL4mK4KpUdKyLt2ibH6jf2vHzIlWrCk2dch1T06ReY9VBQ0qWXSzOBJ6Kw7KQZgQZ2LQYtJPZXOsrhjBiIB2gflA2AjtsYIuMAU+H6axqySxJaCYAJi6xtsficHBC8mAHG4E8w6uLWPdfqOoHKxpEmsM9e9Oyuh+EwKRyTuIZYTrT0Nce3t7Cxj4I6YSlR102FyU5luTA/MAOgg6jH7mJMki3RrB+oMAXnV8/6mCRh2XBp1RP8A2IPxupEH3B98OScOHUXHPvJIGicRyNj37puS2qILlqZMfyXU7jr89vhvCUmosAyQ8bi+lota0x126HYyUXWlmNJYcjAwSJIOxAPq6bdj2wb4fpac9RTeaun6DVP6A4So8YXkG2Gfb9JmN8TQRqqzh1ANUVdhqWZsIJ5rx2n9MR1AXdm6sxMdZYzH64fw3NEVqtMoytTDrqtp2K+5B5hHx8YJyy6WLdVEqfdrD7G/2xQP8Re3kB17hKWWDXd93UGZpDVpBsoj5IsWB7Ez9Iw/TpuN9l9gLavm0fc9sS0KV73UD67i09Jj9NrWRwTeN+g6dAI/ph254DpmlcLYgisjmY1aiOeS2uStSblX7GbhokEmTgXNUVu9I6knSepRoko3uO+xg9sOSr5e12BncQJ/KDBvbe8TgLgrVac+eVcPCuAY1Beo5RfaO0e5xyy6m/EweH274fhdIY2pTOJwxDIa/HfVJGF04KzWV0MQDI3Vu47/AD0I6EHEWnHotcHCQvPLSDBUWjHYm0Y7DJYRunHacA57xBRpWnW3NZIIlBJUsbT8TuO+KfNeL3keWqquqJaWswGhpsOtxB2jHI6uxq6xTJWm04TRjJJxrN1ChGoDUhbTSBEFVkEqh2ZanXriSjXz5AJ1wukt+Gv5VGqxWTz2P/bEv9scCqbg8VqCmGlMZkcUzwWdKkCNTPT0gDSgLGAsDUX+2DMn4tQ/3qlNrjmHNOna8kDVAm2HbtLHcuqR1FwVyUwhTElGqriVIYdwZw7TjplShQaMIVwRpwmnBKIQxXCgkbHBYRYwzyfcYJRhUYrt3whUnD/Kw4UPcYyy2CoTkDjhw9o2xOKQ74d5xGzHBJW4QhTlWG4xwGC14g3XmHviGrWnpGAE6rIAyQ7AYYcS6ccEw6RNy9DUwH3w6pV59S/TYgx1g2v22xPTYIs9SRFp2vPx7+wwr1lYSUv7Hf7/ANSWxxF2KoSRIFh97e3kukNhgAME3/H5Q2aztLeodDHsrtPcmAbbe/W+HU+QqwvN1IgqR3kHbDMzlnZopuIAMqToJmIgwQ3bcb7SMSJQZSbm5llYWPvG4PYj9cTpuLi5rchoftr6qr2Boa4m54ffT0VlTySZmRSha0FvLsPMAjUV6BwTt+YXsZwE1MsCGHMsxIgwN1I7i5/4vbD6dJ/XSLoymxFyrdNrMLbdb2wR4n8XUv2T9odVTOJClBB1MZ0VImTTOksG3ER0xB9c0SNRpyPA8kwph4J11/IVTWy7uy1SqgIxXXaSum0wbQ1iSLyIvMXXh1lOeoMGmNTzHqIpOhNrDnn7Y8Yr8VquxZqjk/zEfQAWA9h2x6p/Zhxw18rmqb3rUlR6bdWGqoSp95Yieusdsce2bSWbO8i1jHnH3VKTQ54nl7Jcxwzy8zmHDk+ZVcaTAA5i0jvsv36YZmUbTCwGF9tQmJWQN7QY/ixd8XqU6fDXzNUatbhwvdR0vsWaPpGPLq/j7MM7MRT0tMppJEHdZJkWt8YbYtspvpgMHXrAt+fJbtDXF+J5/Ura5RmqxTUiowaORNMsbxA3gGx7XtMA7NZVaMqearAFSDKIQBNMQYLTZjt0vvhvg/xLRGUJytIU6rEq0AfhzuFgAX6QPnaMV9fOeUwBNI6jygltRmxmDf6dRc7g9zaowjFllzcePTvJQ3Zc44c8+g/KJXL9fyEyDPcKNMjrb+h2w4Pp9O/73+QHQYknU0EbloMbew7Dcdok4ZYe57CD/wBv/I7jHRIP/p6d5/ClH/Hr3kiPJ1UoA9IJX6AeYtul9Q/xYB8vFrw+SSo7FwDMsUBJAvYldQwNXoaWIG02PcdD9sZs7i1xpnqO+7ysqtBAd6oPRjsE6cdjslQhUfDfCStUC16p1agGWnzFTIEs3QxeB8yTi+4TwOmKsKFQBo1eW2oiZHPeAZ2k79Ol7SH4zCCF1kzAN9V7k2M9O0dL4zmZ8YClm2Q01NNapE6iGsV55jaC0jsIm+PHc9rQCV6VOi55IbdWOTySsWJJsHgszEeloldIBt7nb647L5NWpv6BCEXLkzKjq0arHt7RF86PFNUqClEWVgY1vGpOUmCJ3YmNo6bYmbiubkgUjpsv93UuLcwnYkBTBIjGb1pyKf8A1ntzA9Qr/NAVaTMfLUBkkiNibyRe6nr/AJ2qMz4eVqcqVGtzBWGI0gXIInY2EmPpYXNcXzDUqRGlHZ3DIVhT5SB9nvuTMHuOtuTxgFRIV+gMlRHISukgEMbbQLt9caajNeSBs9S0Diq/I8GelVUqSASdWkyoRbCbzqmZtuPcjGiVgdv/AB89sH12WqEMldKkAgKGEt1upB+Nr4BzWXCMVIkhUNiA/MoMwDG8iBG/XrWnULDGcrnewFdpwmnHcyzMMFJBINxci4Mdvb64kWDsfn2x2NqNdkoFhGaj04QribRhNGHlLCh0YTRibRjtGNlEKHRhNGJtGFFPBKIQ+jHaMO4lmaeXgV6gRjA0eqpJBKhkH92TFtZWcUGb8a0w34dNmSDzMQpkX9IBiVBi8yCDBBiJ2imLSnFJx0V75eF0YzuW8dUyxFRGTa4IYdZkWIgg7TjRZLNJVQPTYMp6jv2I3B9jfDtqNdkUpYRmlqbgEGIEGbe5j5kd/pcPNGCRP3+m0T3FvfE+YAkXXYbkdp/zxS8MoQx/ASnZRI03N526D9ZxxU3ENaQ7O/rddLmgkyMlZJdZQhgTuGBH3GFVWEAm0yQRNuoE+n6YnyuTd/QGb+UEgzvYW2j7YsKHAszECi0e4j63In64Zzhm+PWEoGjZ+UAuhTIYqBBaZAiepGwkDvuL4q/GPhs5jLBkCGovMrBkKuvVVYdTMgHqu94xpz4eriZRQLWJA7yZB+P1wuXpVMrHlhGQ+qiyqVk7lDEoetpB7DfHibft7GQG1GzwMExyIPyu2hSJFx35/ZeA1ssyGHBU9ZEbY9s8If2QVKeU1/tlbL16yKxFIKFSbqrk8zRN4K37xOAvF/hWrxDMUUpU6WWApvUY1R5YJLIig6QZJJgWG5xu/HDVhQyvleetQZiiStAaxyyWFSCD5QvJAOwkXxlCr/s0Q5wz0zyKwswOKyf/APl2frZJqeYz8sRaky+Yi6Ty/izqEwNhAnY48Tz2SelVenUGl0ZkYdipgj74+mMlxCo/F3CvXNA5UHQ9JkpBg6wyMx52Op55RsLmBHmXijwt/wDWXq5yk1PK5h6mipKXKJYnfSSUJhoJBxSWUGOcBbMwsc3FAWY8COwNW8KQvUgFgSQCRv1EfxDeMbPN5BS4cIC4AhmLCOw0A3IMdum5GCl4blVTRkQ7MRGt4C37Qsn9B84Jyfh/NkTUDNJMhUEQekyTjp2baaVVsFw6Wnzm/oApvY5lxPv9kGMqSu5awjYL7WFvqZ+cTVRzGSBtFx1Hb5kfTFZlsjmP2kq9HOxzetaopAR3gAye3vi4XLWDMvPEElYJ027Y9Bjp+mB7qDmxnKZRUqwbVcGRa1vaL7x98S5ql6djaJGx0Erb7YQ0ybAH3P8AlgrM0YCiI6gWO6oZt3mY6TjLiq0zx790WLCIQGjHYn8vHY7ZXPCttINZpHKXPb949d5n7/E4CyvBKXnu1RSwNVqksARz6ZAE3soBBB3PviwABrsGA0a+/vfpMyAfeewOKDj2YarW/Z1OlWl6rAbKdlPzEke4A9/JguiP1z76Luc/ACnZrxBTXVTooavqX8MAKNQZY17bE7A/piJc9mCn/wBqNIGm9RtUGBvp3sOmL7w/4eGmEsptaJb3J/y2xoV8N0ouoO2PKqf5OmHFtNpcAReSLa2tzhVbszyJe6DwAB6XusRQ4+l1rU3pEgDm50ttLRK/JHfviDi/hag1MMkIxLgaZK8yRqCemOaZWJgbxjYcT8PKEIF13Kkz9Z6Yz1LImjKLDoQdAP5Gj0z+6f6/Jx00NrpbQDFiM2m5jjP76zZLhq0SLyDqLX6J9HLlEp6jJgf8ou1x3uMJn8lNRLidKzcX5RAvub/f6gy1M8Aq2aSx333EmZ3v/wCcStmFJVQ35VBsbWFtvv8ATHoAkH1UyAVUFVFYK8cr3id52kDb+th1w05JiJ5ToQtq1LqWNwb3H1H1xZvR1ZhwDuxv0uzcxMbXxJl6U6xNoafe0drnsDgJkTrCAPRU6VDJHqjeLEGJhh3se3tO+JaZDbGe/cfINx9cWP7OrIWMDmW4ifzDcR0I9sBZjIFQGktIJJUgNvt0BIE9gcO2s4Wz+Uppg8k3y8J5eJMvTfSWfSEUaqlRiEWmCJlyQALfB7A4o+LeOadMlcoFqOP99UU+WNoNOn+dTMeYSYP5djih2hoCTdFXGaKUU8zMOKSEEiQS7hfV5dMczx1IEDqRjJ8Y8duQUyitRXYvM13BB2qLamCOZShg3BJxncw1bM1WZ3qVHYiGaSxKzoMWh1iJAEg7DGn4N4M01AK408rgIN9QkhYjad4P26c7nuf9VgqNaG5ZrNZXhFWtMKW3BMEDmufZQxh46NJjGiy3gUFh5lQGV1Ep30lyLiLEmfeca7K5DTT8tBpHmAssQBygTe+/L7zPTBCZB6jJEwoUi/L6QxUyYAkkGe/0xnhamgnNYmv/AGfo1MFXYMTFwAsQT3LA3PSPiMUD5Gtw+vLg6DIbSbMGDeoDaC+q/wC6O+PWTk3A5gZduu4JHVehNp+IwPWyGumyVVDgAhxHLIHM0THXe0SMKSNCtAgzEql4XxAF6qodJPlsFDHmDU6ZFQ2Fjq3v9zc98sG9YDdyRMx84z/GsictWy7qjFlQIuqstELptDM1jylZmQQvaMWnB+K/tCWOmoANaakOgmbyu8/6jfBs9UYQ0iSOiKrZcSDHqiqmTWAAo9zG0XH1w+llIsj1U6/h1qyfXlcDr+uGUM/RMr5iypG7XO1yTvdh9SMFswkAXM9L/JJ2H174qcJFw30lJcZT8IcUagUquYzokhtXns8C40zULQDIMR0GLDh1bNUhK1i4/wD6JSLH31Iit+v3w0qR6T1vtcAgxfbb/W+FoZZjUFRaju4urM7Mi/xLTBFOexKkTBvjx/8AIbOMJewNbH8iBYcgB8kdF2UahyN/fvyR616mXdMxmyApDU6igNKUqmk+axkwVdVJ2hSx3EYfxjxRlaq1shn6py7kACoDpSqhIanVp1LqAYEq1p1LcYHyWQL5jzcxULLSEgMZBZuVBG0mSdumKbiPh/StdmRalKgSvlkrroB0DMKTMrKFgz5RECBpKHfyv8ftG7ZEHB/E/nzvK6HUw51z1R/AeM5Lhqsozhzb1HBVFZarsxAVVREspNhJiTucP8U8UHnU9VLzTRPm5pVAdUZ10JSMwG0o7Sf4lPW2W4XwLQaFTLpUpmq4WnWqeW1QagbUkUFEYwRqJZugCnF4tCrkK8USlWjWph4qcwfVIeXux1G5JJnXcHHTtW1A08IyOZ0A181hpta/wmR6IPOPTYeZlVzWX7ohoFLbnnV6i/ADD4wPkeKVWUebmM8h/iqmmD8BNJ/THGgtNitJq2XNSwpVHWrTUE82nUJ0jYGRuAb2J6O9FQKnMIiVFzA20gSTA2Cn3bHqbHs7GsxFrZ4gZ9dfcrjquMwCU3LUNUk1KzEn82YrNa0bvhwywIAEkksZ1MYknczzH7/9azj3CvN0VKNGm4Fyfw5Hzeesd7H63VLIMFUM7yFVWWQUkATAYExI6nHa2CYDQfKFMtIEkn1XU8uFEADeb3M73JvgXLOS1kqga6oJctHKKagw3RjsAABDYPXKeynsFBX4ECZ/1tgjfpH0j326G+A3qttGfBDbU3TeY42Q2jHYK0Y7HbiXLhRuoee0iF1nr77RG89cZ2sgXM5hmElqiCzD06R09yOsbY0RB85pI0liPqDF/gwR9PbFRxnKnS1ZFBZTcblgIue7C/zjyzfzBGcZxqMss11PGvAzlPstvwsDy1jsJPfB2MLlfGAorLamEA8q1GgHaSisF+Nzii4r/azVWqQgVVgAW1X1XYEgE26QCCpEY+ZbQq0ZpPF22kZHobLsdVY7xtOfqvUczGkzjIV1loH7wP2PYexOEoeMhXpjTMWuOcx3fQNKk7wCYwPmKoKloUgAkSJHzcG0Xx27BRqYzVMgEQLi5mLjPp5qdVzSAwZ5/oqqNYltJDaTBXmBMFkM+xkD6afqTQbmK8wBJk/Rvfcf9cLXoBXgAFTpuSdi4gTH70ie/wBIfQokkSBpDNJ6bNu3S3/g3x9DMCFzxJRiVRr9JABBgDe8/wAvt84dQqCT0gNa/wC7f2mMECmPN2gAiDafUbm+82j6++AuJcYo5Qasy2lmkU6Qg1KnLsBMLIi7EbwJsMTLrROiaEVl6ZZW0yzHSAoDEn1G1pjv/qKXjnjLL5UaAf2itJ5KbxTDArKPWAI1CPQL7CRInFeIfHNWspSmooUH/wB2s6qyt6kqv6tY3Gkhb7E4qchwp6zQs8wIJO7AXAdrSyx+h95JLkpICJ474izGacebUkLdEQaEpxOioiySrgSGGoz3tOHcN8NvUXVCqOYjfTLbhABsSOoiexxouFeGVplixU1FqKViGSHMByCtzMdxFj2xf5fh+mioUkItUckDra0dQBe0bd7AIAsiCc1U8K4dSprcLEqSxXmBB3kjV6SBIiYGNK2QHmXuxFTR1N9UA/xWIbsMA0aSsvNBGjlNiDDCT2j674sK2SKsdMgtrCyeZhD6d9mJsRsO2Fc6/qqNFkTkqV3C2k81yAoIEsSLwCY67z0OOGTY0UpqXAQKYYnSQVkwx/dBIPyPeBf2hKVRhI1OUBEleZQeYifSCCvTcExgs0PNoIqsYplGu/IeUMV7ALMN8juTiJMlUAhV+Y4bU8tgdUMFIBneSdLWBB5Sf8MGZwzL5dyWAMhuUzqAOoiSLgCWIuI37WwRlsygYAsBNFlW4eCS0KeU6diTvtG+IU4gyCdHvJsDphjebHlBv+mMkIhB8c4XUajohWfUIFUnTsBvM9R3NgO2MPnuEDJVjXBqabwugAEt/uzq/LqYkDTPvacehZjjMQVuZBIIGoglZAGsRae/Ttis4nX8wtSZGdWUqu4BQ3gAHpy7gxEW6YDeJt3KHXGV1XeHqn7RTL0VS+pWVSPMUD1CTf4OxkXtiCvwV6bcrVKTAtzqTzSN43YRfsOuJ+DZdcqIoqdZUyQFMi8c0HYCY2mPeTxxEsWVAA8SAXpkmw5fRbvI3IAtigjNvqpkHVS8K4lWeqKXlmoG0qGBXWSZksoAUKLfAGNVXqpTXy6RDNMOwghT1Ak7jt0+bYy2Z4iKaMKB8qpURVeoCGK29FMkAaSbljEzYwL0eSzlWgS7MoLMRAEKFEeoEjeDftPRhiVSm2sMNS7fk8+XJa2W5Zrc5QglX9VOmxqtfcoDpH8xqaBBvf5xW5zMkhsuBJr1C9V59TKAxEe+ofRQMXObIWhRQyr1gtVxOlgLBF3kXM/4MV+S4fozNCSXDV6o5uk0q1wYBPoG874ltjA6i5rM4t5ftUpyCJVRxDPvlaVEMrNToZtKpgH+6KjzAD3Vi7Aex7Ym8WUW8xXpVCisztRK3VKmr8am4NjRYgVIPRywiIaz4vkyzVADbdbCQyM0dP4vm2G8MoGtkVSCXX0AkjUyS1I/41D0yTI1Ul3jBSohrAx4mwn0TF03Cdw5kzgNOrTFLOUhJSfWomKlF9ypk+4kq2A2ptScFpZACJAuv8yjYe6iLelRfAueqVKuXR0QJUSGVjqBpmFMqwuOUydxYi+nAFXiDuf2h5XMU1/EIClKyjaoOzaZmBexsRBpSLaIDG/Tpy5c1JwLuuquMxnaOtZJDMyxCtqYn0wVHMOs7D64NprUnYOO/pYe9rN/y4ztHL1qjpUFVBSvyEglipksGUcpbUIYdCNxAOipPKmGe26sZ/NEgiZteZItfrHS54FznxyWBpiBkiKKJrILg6QSwB9MAkTp9P1vjkQWMi/aevTb/UYo83mFo1kSVY1VViVKgjU1TeOgEWB2nfF/l60097ahK+8GTE+0f6nCMc/ES4/pBDYgBS/sg7/1/wDjjsHUFqaFllBgSPMmLbTIn7Y7Bvnce/RGAcFRcMPk1FoEu6jUzPUJZhBkU2LGZC8xMC3QFcFKQ7FfMEs0gA7zML7CQTMX036g+f1vFtQ1jopLUcswUq+olUdiQywSA2kt8b9DgWrx6o1X9oFNVOo+WSzKjBSzAklgJVgCBO5IHXEt4AFXdOUniziSisyDQ+mPVqe7QQqrOnUAbkg9tRNhnM7xAMY0q2kh9VzN1XTvEXF7W6RGDOJ1XzFRjU5X0MBpU8zdwJkEqoQE7avrhatBEuaSjQ9FyV1LKErCjUIUbXO8denMWknkl3JmVBwzj3l1LIFIeOXlJ03gN1MXgzPe8Y9LytbzqKPTcOHGonTeCCItaeh7EfbF5XglCvUFXVTpqRR5S6li1ORqZdh+Q2EQvWTjWtWKMmioBImlpOs7kNETf1gW67DSNNqZIMlKKZCtqlCVAAETJJusSLQCYWF77/OAOL8Zo5UoKtRFW/UnUyg6jcdmAA+ADJBwJlq48unVZPLqM+moF1fiEiC6GSxF5noevaj8Q0BnBdDSUMCuq7SRBJsAZEdVA9zfHRjJI4LcFin+IP7VD6ckhFr1WAFR1aeahdlpMDPqBa3SCow9N6lSozEszNd2O9Wxh2JMeYOpk33vJbTZTw4lKWKvUgyFAYC8yxaxO3QADSJDb4sM3wZaJZUD2JUsTIaAQ5C9BMj1Gwi04owtmNVJzXROiq+BcDRqi+e408pYhwpMhrEgnSbRcdTvJxpckqU/O8tgA0AaWkmBKgmRBCi8dz3vWcJyqQRpEkAklikmWIAlgCfb7zOD5RGYGn+YBl1tAj8pvIIj7jebY1zoKxreCs1z1+YaizAkgjamRaxubmOljtib9rGkqUm+qSZJBJblBmTG/wADFQ9WkGBKdSYLEDcXkmew+tsLRr0RqETI0i7QCCQQIPMJnr7ydsQLmjUacFYNdwVkSiKAKcBS1hMwGk2CkzY7dT747iGYWoyt5cBAyxclp1AsT2MREbxe4BFqVkgaxMk6STzXDry+8ahIgwPrgs5qahKoJE67KSeWoGMTG5Ptf80XVzxpCcNKzXH+FVSaXOVNSqqrq5otJSWYsANIi/Q7bYt8jla1Ly1FaoaaAFkMldh6d4gxcDaLRgvMcWipTYqIdg6zpadNPMKYggRpZTc9/nEtDiiHQmmShW3LEytiuqAdgTvsfbEANU0cFGag9bF5jftBuSSCBEfIjFbx56lSmoWrsZKmnYxIEHTbla4NiMQZ3i9AIKTVQr0ygPMqmaZUmdMiTpII/iM4bX4/SIP4ilAL7ECQZtN5Ht3HYYcmRCyFRZehX85+UHywbkmBqLMFIHNsCLE2F5NxqKSP5ehqi06wOpSJYMCJCgtDaZYQOhJ/enFM3HadJmGmFq00qLVEAqdGkEiCROk3mRr63wvGOMKHpFWV4pgMoM65QQSYMqDe/uYN8YxrQJQWkGFclEbWscyoTaRJ1U1vKAkHWQff3uKvi1UrTYU6kQCzbkaZEhLACbA2BPXrNplM+KlLW2gVHXqw5gWQ6NVhI2E+rcmRLZnLo7hqZlmFKsGVwwIZTIkEdDEggRHtdnAuaSsAggFaXKUBSLCq8urDUyvUsQfSCFAZbMQZ1AdbRi+4fwShnaiB1DGSzMCTPlsCQZGxNoP0MDGH8QcYJzOYRAPw6zodVuYsZ9oAEe0LvM42vCs+1DhNTMuArVFYU+hupZ2E/wCMj2KztigJCUtlUfG889fijuv9yVWjSgwEAdQDHuoqNHUdLYn4D4pVs/RWopDNVUq2jTOoMCJkho1b+5j3peGUj5dSsiqsU2qKHJUSVr0+YtADA/QBvqK/gWgZuiZUEltJBRtWhW0gWkAEAG523jHM903ysrilBiV6BU4ulSpAJPOwm4JUgm0DedPURG3XBHBlBqVBRNmAi5gBoNNvYpWAHcCo3bGH8Nh6jpV5Hm6klTp1BgSIEkkiCA3Qnpc/hmYbL1KqDTTFOqPMP4l0Zak7A7gzAkYbEckGnF1b8ezFWnXXR/c10YhEEulVP7ymDsFBtptGpbGDIxzDIkuKdR3UXV9LCfT6lBWNQ2IFgY3xo6+aWo6AEHzialFhfTXpqRWpjY89OTuLtHWcU/F+HmqqygLeYy0y9QCYPPTNS0SDqUREgg2IB01MJ5FK1k6oXKK61J1ESsFGYsAF0+kxAO4MdgdsMrrWpnzqlQLl6XPAsDvYnTqk9QGm9o3wXlszSNIimugJ5ahmJgaryGNmaGVosTJ6TgHKcZFRa6q1JwVIWGQGSCZtqBEgfAHYRhS6WlrfNaKYJlWK8Wq1KtN3VAoy9M6ZJPMXgMSQVbRIPLZp7iTa/FKVNQXqLr1SAWFxeSJN7np+7iq/ZBWqJ5hSPLpksUBEg1iLT7GRaY3GIs5RRW1IZXlAIgKeVrggC0zBk+kgmIx04jYKMAK+p+MMuABI2H5l/wDnjsZJRUgQbdPxThMJhP8A0ieSy3Fq7KQzfs86VLU6dddUOC5loClrxAJvOLtfD1AU6VVHFGKYMBhrl1EsFIJMMdtjEY83OfpxHl/TUf8A44JfjUMG0C6mwJjmM9eoHL8DG7tuQMI3rtbrZ5rwgqrTfz/MTVEeT5DEAaiDM2hY1kGCw74lreH/ACaYRnQkrS1OCWW9YaZixAURaRAtjE/7eOmQuxMDWY9+X7friXLcerVNelV5UDtAHppkXvv6vtjMIGZt/a3eFXtalDxKNddGhtIgkTNidtr2n6Y1dXKN5VJFc2W8PJuxgWBYG4HTbHnNDxPzyaNM6QxuXIJAMA807kbRg5PHdVDTACRAJBlouTpBJJFo++GdTpnILG1XjMra/wCyzSpkhmBUEmXcavoTtaBB6Y7OU9NTVSdgoJ9RViYJtITVNjt0PtOMTmPFb+WpOkM+owAQI1EBt+4YR7A9piq+LGanJ9QewiVuD3Pvfv7dGawARKDVdMreZipU5jqJQvpvBiQW0RExY/8AEdsMfMatVz1BkRfr9Tb74wp8XO1J5mzAgdLgiSe8R8xhi+L6nlMIHqXv/FMHpJMxioc0EFROIghbOnWpgEOWsaZMAHeY+dj+mJOI8Ul6hFMsDUMy2mSRq1nltJtfaScYWl4mcflBiDHMRbuJ2/6++O/9XPf8OZ3EvFgB0b2xj92834HimY57MvstrmM2awphVIBNZjLrIFIPyA6QeYACdwe5M4yw8eUYA8mrYAD8c2O5O23tgTKeMHRmPlK4IgK2oqvcqNViepwg8UKBAyVAe8MSPu2OOpSaXSOS6G1ThEnivWq3hmqTlyUS0cpqypJD1B+IyagYKCbeoxdQWlahoLVWCBGNVNZqEEhSwJgKYsBMXGskbDV5wP7Q88WX8JmgGFKswIKFSCOo0/0w5vHGdaiEOXY09RIIUi5meaPc2wu5Bz+60VXBbfxBwCpRbKKwQSGgK59WlzE6bAF1O3fAH7I01RFucA6+ur1ekAQINj+WNjOMzxPxdnKnk+ZlSumdHLEzpuCRfYfE++B/9vZjplz6ifUNyL9L/HTFQ1sQUuJ0yqep4ipwVNEzpVZ80i6ADVGnr2/6A4maoI6g3Bux3BB3HQxi58P1mbz/AP2gblJJFWmCsajswuCbW2tgI5up/wDqyJNywE/pOJQJtPr/AGuqnUAB3jZ4afATPEPEvL8gFCSaNOeePyrayjqWv7jtcHiPFBTqFANcBb6j+dQSsEflJK/TFhmM5UYrqyqiEAH4gWQAADt2A++OqcQqsxLUFm29YfTDBre/2oFztO/ZBZbjPmrV1ALppmLzJJUQBEXAPtbGn8JZ4ZinVo1jM0NIqz+KiMDyz+cBbANtMAgWxS5XiNc1SKiCmhUKdJglAOURqAcGNzvvg7JZ5FuBfb8rfp5l8PkwtAWYzUcDUd91r8/4Xp1s0yDzPMd/NeolQNTBrENUZqYIqINM6TcGFAnYW39oecCtToU2CLQpVUCgW1+SNiT+UPTgQdmwN4H8QUf2qrUCEBKUKLErTp2pqYZpMBRqA7dDjH5jxITWc1Dr11GqMNS2J06gBqb90AkEWAxNogHVac7Hojc3nHXh41X80qhkDZWzTsYEAelOnTAPCMiaeYpJKhQKbldCSGqU1Z4IAINyPgCZxZZfjlILDUHKKz1YNTWvMBygkKURYmL3Y3vcQ+KqXmoVXRoLNAFM6+VVVGdjICiCDfa46hRMEBvFBdNyUf4X4MaiKU8tdNFgNYKMSzOAF2Au4J7XOLLiXCay1XMj8WrllVAViYcMk9QSpuWtvtc0FHxQiFpovrEg6XAAEsTEA6SC1jeIjriM+LGWilKlRYqgWDVYvOjVDMVQSRqN57dsMZkEBZjW+4crHh66WBr0Sz0SxBZjRWQIF9XlEpBv+CDscVnH6zEU6mtlo1wKoRahVVqLeqhbYqHAIIvdYtfGS4X4urLmEqsoZkq6kVCQAWADKQFJM2mxJuPbGgdRm6edoNSdKNMitQDXam9IlWA5CAhQ6SbhSAMMModksMWLUTwzIHMI9Q1EVS78ujlspJbSSDGpwRMegXxHnOCUqNGo9KqoCxyhRMqQVhg0wBNgOvzOI/ac2A6q9fSJVgp1LbpalBEf198RovEWpMyPUFJWUHUwQTYggECYsZAtGAMWYyFu6GWkIUqD+5pwBYnWaxMX6XEbWwmZQisEDg6SrmDJAkyQZJAIE2HWd981W4VmzSyuh1DrRhzMDmesU6QeQRt198QcI4dnhmWD1Dr8slj5pXUuhuUNbpAi3brh4SyrSuBrbnp7n81Pv7qT9ycJjFtwnOSZLT15jjsU8lNBZzwzUptDxcAggyDqAI+sHbpgx/CbFgNUjyhUkA+1r/m0nV8Ys8/w+tVqHSrMFDz0gBqmmO/IFOG/spKyy1SV5LT0Gmw7cpH1GJgmMlXd3iVTrwanoEV1uwEFTI1Br2Bm6gfUYMbw2EH4VXUHQAuCQpDVNBmVB02G/bBGVyJ1awpXywzqT10TAHvYYmbh7IjBJYE0ESREl2DMPowIxso3aqqHBVFUyHKXUkAA84YA9fn6YvKfhOkER6haRAAns2xtvfFhk+GJpHnFvMGklRYcyg/pJxYnKtUNNU1BANzeTcgx7gjDkzkphoEys7nfDyJSv6BJW+oy09v5du33wtTgSBAqgdS6mfUJBH0P2jF/nuGqyJcFkklht6YCx1EiJ+MVlYzU8w35wSAIBMDf2sMMcYWtbTdF0C3CVWlYCWqAQBuNJMkexxFUySCmVCi7yLCQBqj9CB9MWeRy4dryJkSTA1Hb6Yi43SSmxVZsSPfsD7zE/XGtdLhPNY9jWtsVULkVi+/LcQJnaLe2CavBgCwJC3m8CIgEfIvb2OJ+Gstiyk2nadouPcXxYcRQNUY0wzF5YyN2ZmBMe7QfrhXudMN5raTaf81SPwtaQVtQ5iQ25s2pQ0fwyG+2AV8LKVn9oF1tCHrII36Y1lPLa2h0ZyNxMX0np3EAfTEP7GTrZOWmBNoMam3H1O3zjmeKhMgrqZucnZX79Fpv/UFBauXUjTIN5Kj0GlpMQdLEfYnDKRSrTOXIJC1Kjgam5lLERINjpIv2Ddd6Q0DCEhTdQpJ/nMfqb4sRk2FSC0Fg5YibBtZcfINo9j2xIseALpmupXt0+yE8ScbWq2VAWCkzckGFHvtqpx9cVlWqpNQrq2aBBs2qQu9+3+LFnW4aDVotBAEUwsCPTVYW94AxY5XhNJGptcampsSSBB1An7C2KAkCxU4bJkLzpCKQfTVrBygLroEaiJKme174H/bahDEM+nr22P8AkMa7Oiio1sKesqmqXW5JhpE9Af0wK2ey4WohegAbiGBuAR0P1+uGAPElMK2HJoVNx1TFFtRE0ksCJsqST2BMx8HtivrhmaSXkgEiYsoEH7CcaCtncq1QOWXlpoqqoYrIAkiB0JP2xHnOIUai01hiFUyVR5JIA3jpA/0cO0GFFxbKp9Lg1JNQkUwDqMwOWB7C9vnF14OyRqOQxb0AQJMg6pEf4f1GIciirOlazKbMRRY2JU9f5cWicdWnTanTpVkpNTKu+lRUYsBDEloAmLAxB98Di7AWgEqkBrwQR8/K0/D+NUMrxIVamYaoxWnl6tNQujSQiu9Qi3d4HX2xS+IOHPlMxmaCs6eW1WorBiAysimjyjduR2J7gfSn48hq1Xc5esjGo5voWAzEhTzbiY/8Yv8AivEqtehQqPlamqhSFCpVZ6cPIPlkidWrTMnrjBSIbe6TeSYFuhVZm6xqcOphnYsKpLO0szeb54BYkz/uxf8AgXBPDM1TNSmy5hwyPRRF8uUb8FKb1A5EidEe8bXxAmcd8vUoilbSJJqCQQ1VpFiSAGcQPfuMB8KyFSm9NVvBkhneDYsBOjSosT+mJ4XYSOvfyqeHFIVvwXikqGZgGam+ttZGq7kwO2oaiT9NsHZ6tpStSol0FJMsF0yAGYV56C34ifYe2KnhGpOVKaxEAM9WwB1EXp333PeMXdGvXeq3JTJ80M4LvDCmVGifL9OpJn3wOBLr5d/2mBaGwM++at/CnBeX9srTrWq9SmCN9IFOkXAuztVv3inhfF3Cq1LJtSotqrVdD1GBYfhoQVRSfSz1Cahvcn3GCHz+bLBGXLkgDMP+K4BA0qqk+XymzGLk6ycNzPEK9Qv5q5YqXDsDUqaTF0p/3eyyv/CMIN40YmhacL7OPfcqu8O5auz1ETzCqtcINRBZWUm4/fCtP8PvgzjYqtlXFQCmZddIjTYMxBG4OpSt/wB4Y6pxKuKbhGpJqmStSqWsYLjk7zjP5ajUpJmA1QOSoUl2qFpqEoXSFhjL3na2Nh+ZCwNZH1LR8NyJdAP3aNMaZ3IevHzGg4F4jQC6asiQ+kjVJBU1mhvYnSP8OBuJZivTak9I02qChSO7QQ7sqkW3iqNx1OKjiHFsy7Ev+zIZGyVWLFQRMlrzYHvA956A0rmKLqZJySdREkmL2npjsA08tmCoP7WBIBjQ1p6erHY3xcVluC1Gapim6ul0YR9RZlPyL/U9sVtIqCCBbVsbkG5j3GK7gvF2rIwIAUnzQLkgrJif5RGLngORFR6uomFB2JBOq+4267Y78Qa2VyQSYWd4/mKjKi0CNKqQwAM3sdRiACNj/SMUGYq5gMi6y2l1dQR6iuwsLx9sekVeHgoNMLHYMN+2hlx594j8SUxVhRU5D8SVsTJZj0x5tVxDyJvwXQ0WlT8Kyuaq1dWk6ixN/TsAPoB03sMaevxI0wqmQ0SekAAxp+5/4sZKl/aMy/3VBZ/fq1HqN89APpgvO/t2ais9TLoIYDQpmFUsRzAzaeuLUrfUJCVw4Zq8zWlYEwWAYwdgSNIjp0P1GKLxVTPloMupE+sgx6Qxv8z/AMuBW4TVd5q5mqSTB08v5lXp89umGU+AUObX5jkaTzN3akDPezN+mOlzA7T3Ug4jVUVDilSkYJ7Egn/V74lPHGf1mYFusQIG2NUeF5YEqMugBmCJLDcTJ374B4jwIIFdI0sbTYj1kzv379MSLCLp8QKrsjxZgdKiqwvAVLwbt1wYOKZjzGIpVNU31MqkEe14gkH64g4WT5qAGJn+if6+mH8MzGp1DTzaZNvzDL9x/H/rqkp0TTzGbJZlRFlgSWcm5KkSRHcT8nDqdDNeX/eUVAPRWYyAT1+ME5TMAl94mlIHf8G/6nFnSQClWBAnXpB7cjzgWqmTJ1yADmSBeNNNVuCOpH8U4Lq8NqFl15rNMTMQ4WeVjbT7SfjViakIGjstS8km7AX/AOEffB9UF2BMSusA/wAqOoPsYdftjCgLL5zK0ZGpsw8FNWuo03Kgj/nGCMvwzKMy6KOuQvqLGOsmTtH9cXmb4TTeGK7lZAsNg5AHyq/bElWmtOlygKOVRG8C3N3Nh9sIRomCqf8AYdBWA8qmLCOSZMxc4Dz58pToprJCzCix5za1rgY0eWfnpggH8Opv3lxP0In64pszXVah1z6VNgD1M7kdzijZdYJXQFRrm6nmOyj1b2/d0j6WOLWnmKtSmfy+ssSbAfhgf1/piZ81RqkeWjCVEzC7KB0ncqfvhudXy0VSg0tD2cyZIiTpFh2wEubCBBN1x4smkUxr0kdDsBct7kzt7DA2bzGlQiqTOjm6EEpt9z9sJ/s9leDpsovc7ifbEjtpENBB/hMiNiDq3nFGsOElmRSF3ih2iKymZ89AGEMmlv5gRMD4Oo4uOBZ9alZ8u8RXQ0gTstQgeWbdNTR9cV3CuFNUp61YKoIAmdVrdD798Ff7ORa0loYmeWmbMAJI/EtsOmEdUjwEpwwnxAIfhGTqLXKvaC4bsBrcEfUGPtiSrkigLa59IiewIMjoYJONDmKIqVSQWBIVmstzYlrQLm8R9TiKrw1HLGTBMiydZ3kHucSNSlBOLTnmqNp1JFtUhqUV0+WvMCWJBIHKNUR1lRHzgjw8itUqliQAFVdyLa2qt8wI+XXCUcgmpVvzKQT+HaYFh5fYY0mT8MrSQiZ1aZMIPzAmyoAdXX4EQb4x9aiBDENp1JlyzHGczVNGfRUzDee8WNOkQfJoifSZAYiMZrMcTd+WW5QYMkBiTTk++9vYAY9I4rwumSxcuxaSbUjtIjmpmRaLyYOA6Ph3Ll1P4lyAAVy5Hz/cz+Udegwhq09SmDH6LM0aTCmphtWhgesDXUIB/XBdXgzuHp6iVnUrbOpWopgwbgkD6DGqfgFNVDanty28kEyWMn8L3wTw7hNNm3fU03IpdIPSmDjX1aRbAPRY1rw6T5rFcRpNROWpTq/9lRVm3nRVoc1+t2ODqFJYJqAFtwIhQpJuOx6n2OLDxv4Y10mrpUCeVSdguksCqJrFMnUIGpAZ/wArY8m/9Y1dgKY9xSpaun5mUt+uLscHCyk4QV6iHyvSuB7a0t7YXHlJ8Y5j/wDLV/4sLgwIxr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3371169"/>
            <a:ext cx="2626442" cy="173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4961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x7i1o5WFYMUt4c6svz0o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x7i1o5WFYMUt4c6svz0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oXR3Z3jBsekg7NRQLn8qd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KFWXxGAyYfCtF4ddJkuV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LJDTdCySrUB2DNXQJ7PB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oXR3Z3jBsekg7NRQLn8q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KFWXxGAyYfCtF4ddJkuV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LJDTdCySrUB2DNXQJ7P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oXR3Z3jBsekg7NRQLn8qd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KFWXxGAyYfCtF4ddJkuV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LJDTdCySrUB2DNXQJ7PB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oXR3Z3jBsekg7NRQLn8qd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KFWXxGAyYfCtF4ddJkuV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LJDTdCySrUB2DNXQJ7PB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bN8jrcRkzLTOV54VyMEqh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bN8jrcRkzLTOV54VyMEqh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oXR3Z3jBsekg7NRQLn8q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KFWXxGAyYfCtF4ddJkuV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LJDTdCySrUB2DNXQJ7PB"/>
</p:tagLst>
</file>

<file path=ppt/theme/theme1.xml><?xml version="1.0" encoding="utf-8"?>
<a:theme xmlns:a="http://schemas.openxmlformats.org/drawingml/2006/main" name="Project Status Re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oject Status Re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719</Words>
  <Application>Microsoft Office PowerPoint</Application>
  <PresentationFormat>On-screen Show (4:3)</PresentationFormat>
  <Paragraphs>129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Project Status Report</vt:lpstr>
      <vt:lpstr>1_Project Status Report</vt:lpstr>
      <vt:lpstr>Career Readiness, CTE, 21st Century Skills, &amp; the Common Core: A World of Opportunity for California Schools</vt:lpstr>
      <vt:lpstr>New Policies, New Initiatives, New Resources</vt:lpstr>
      <vt:lpstr>A Changing Terrain: Main “Drivers” of the Current System</vt:lpstr>
      <vt:lpstr>A Changing Terrain: New “Drivers”</vt:lpstr>
      <vt:lpstr>A Changing Terrain: New Policy Initiatives &amp; Resources</vt:lpstr>
      <vt:lpstr>California Career Pathways Trust Grant</vt:lpstr>
      <vt:lpstr>California Career Pathways Trust Grant</vt:lpstr>
      <vt:lpstr>LCFF/LCAP: State Priorities</vt:lpstr>
      <vt:lpstr>Local Examples: Orange County</vt:lpstr>
      <vt:lpstr>Local Examples: Marin County</vt:lpstr>
      <vt:lpstr>Local Examples: Sonoma County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Readiness, CTE, 21st Century Skills, &amp; the Common Core: A World of Opportunity for California Schools</dc:title>
  <dc:creator>CDE2</dc:creator>
  <cp:lastModifiedBy>CDE2</cp:lastModifiedBy>
  <cp:revision>2</cp:revision>
  <dcterms:created xsi:type="dcterms:W3CDTF">2014-03-05T17:52:21Z</dcterms:created>
  <dcterms:modified xsi:type="dcterms:W3CDTF">2014-03-05T18:00:37Z</dcterms:modified>
</cp:coreProperties>
</file>